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</p:sldMasterIdLst>
  <p:notesMasterIdLst>
    <p:notesMasterId r:id="rId40"/>
  </p:notesMasterIdLst>
  <p:sldIdLst>
    <p:sldId id="256" r:id="rId2"/>
    <p:sldId id="278" r:id="rId3"/>
    <p:sldId id="346" r:id="rId4"/>
    <p:sldId id="347" r:id="rId5"/>
    <p:sldId id="348" r:id="rId6"/>
    <p:sldId id="349" r:id="rId7"/>
    <p:sldId id="376" r:id="rId8"/>
    <p:sldId id="377" r:id="rId9"/>
    <p:sldId id="350" r:id="rId10"/>
    <p:sldId id="351" r:id="rId11"/>
    <p:sldId id="352" r:id="rId12"/>
    <p:sldId id="353" r:id="rId13"/>
    <p:sldId id="354" r:id="rId14"/>
    <p:sldId id="355" r:id="rId15"/>
    <p:sldId id="356" r:id="rId16"/>
    <p:sldId id="357" r:id="rId17"/>
    <p:sldId id="358" r:id="rId18"/>
    <p:sldId id="359" r:id="rId19"/>
    <p:sldId id="360" r:id="rId20"/>
    <p:sldId id="361" r:id="rId21"/>
    <p:sldId id="362" r:id="rId22"/>
    <p:sldId id="363" r:id="rId23"/>
    <p:sldId id="364" r:id="rId24"/>
    <p:sldId id="365" r:id="rId25"/>
    <p:sldId id="366" r:id="rId26"/>
    <p:sldId id="367" r:id="rId27"/>
    <p:sldId id="368" r:id="rId28"/>
    <p:sldId id="369" r:id="rId29"/>
    <p:sldId id="379" r:id="rId30"/>
    <p:sldId id="380" r:id="rId31"/>
    <p:sldId id="370" r:id="rId32"/>
    <p:sldId id="371" r:id="rId33"/>
    <p:sldId id="378" r:id="rId34"/>
    <p:sldId id="381" r:id="rId35"/>
    <p:sldId id="372" r:id="rId36"/>
    <p:sldId id="373" r:id="rId37"/>
    <p:sldId id="374" r:id="rId38"/>
    <p:sldId id="375" r:id="rId3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080808"/>
    <a:srgbClr val="E9DA4F"/>
    <a:srgbClr val="72B88E"/>
    <a:srgbClr val="EAEAEA"/>
    <a:srgbClr val="FEFEFE"/>
    <a:srgbClr val="DDDDDD"/>
    <a:srgbClr val="C0C0C0"/>
    <a:srgbClr val="B2B2B2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38" autoAdjust="0"/>
    <p:restoredTop sz="94713" autoAdjust="0"/>
  </p:normalViewPr>
  <p:slideViewPr>
    <p:cSldViewPr>
      <p:cViewPr varScale="1">
        <p:scale>
          <a:sx n="66" d="100"/>
          <a:sy n="66" d="100"/>
        </p:scale>
        <p:origin x="-1470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6BC736-06F7-4376-B9DD-B32C28727872}" type="datetimeFigureOut">
              <a:rPr lang="en-US" smtClean="0"/>
              <a:pPr/>
              <a:t>11/22/2012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F10381-DB1A-47FF-961F-909A94E1E9B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174A6-8E4B-4565-B73D-BBCA0A26A910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jvncjvc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174A6-8E4B-4565-B73D-BBCA0A26A910}" type="slidenum">
              <a:rPr lang="en-US" smtClean="0"/>
              <a:pPr/>
              <a:t>19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EF8DA-44C3-4A64-80A0-FA5D7AC03181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ChangeArrowheads="1"/>
          </p:cNvSpPr>
          <p:nvPr/>
        </p:nvSpPr>
        <p:spPr bwMode="ltGray">
          <a:xfrm>
            <a:off x="0" y="0"/>
            <a:ext cx="9144000" cy="483235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5171" name="AutoShape 3"/>
          <p:cNvSpPr>
            <a:spLocks noChangeArrowheads="1"/>
          </p:cNvSpPr>
          <p:nvPr/>
        </p:nvSpPr>
        <p:spPr bwMode="ltGray">
          <a:xfrm flipH="1">
            <a:off x="2411413" y="4581525"/>
            <a:ext cx="722376" cy="503238"/>
          </a:xfrm>
          <a:prstGeom prst="homePlate">
            <a:avLst>
              <a:gd name="adj" fmla="val 42902"/>
            </a:avLst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35172" name="AutoShape 4"/>
          <p:cNvSpPr>
            <a:spLocks noChangeArrowheads="1"/>
          </p:cNvSpPr>
          <p:nvPr/>
        </p:nvSpPr>
        <p:spPr bwMode="ltGray">
          <a:xfrm flipH="1">
            <a:off x="2700338" y="4581525"/>
            <a:ext cx="719137" cy="503238"/>
          </a:xfrm>
          <a:prstGeom prst="homePlate">
            <a:avLst>
              <a:gd name="adj" fmla="val 35725"/>
            </a:avLst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35175" name="AutoShape 7"/>
          <p:cNvSpPr>
            <a:spLocks noChangeArrowheads="1"/>
          </p:cNvSpPr>
          <p:nvPr/>
        </p:nvSpPr>
        <p:spPr bwMode="gray">
          <a:xfrm flipH="1">
            <a:off x="2987674" y="4581525"/>
            <a:ext cx="6156325" cy="501650"/>
          </a:xfrm>
          <a:prstGeom prst="homePlate">
            <a:avLst>
              <a:gd name="adj" fmla="val 32516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35177" name="Rectangle 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124200" y="4564063"/>
            <a:ext cx="5835650" cy="5334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400" b="0" cap="none" spc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vi-VN" smtClean="0"/>
              <a:t>Click to edit Master subtitle style</a:t>
            </a:r>
            <a:endParaRPr lang="vi-VN"/>
          </a:p>
        </p:txBody>
      </p:sp>
      <p:sp>
        <p:nvSpPr>
          <p:cNvPr id="135178" name="Rectangle 10"/>
          <p:cNvSpPr>
            <a:spLocks noGrp="1" noChangeArrowheads="1"/>
          </p:cNvSpPr>
          <p:nvPr>
            <p:ph type="dt" sz="quarter" idx="2"/>
          </p:nvPr>
        </p:nvSpPr>
        <p:spPr>
          <a:xfrm>
            <a:off x="457200" y="6324599"/>
            <a:ext cx="2133600" cy="396875"/>
          </a:xfrm>
        </p:spPr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135179" name="Rectangle 11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324599"/>
            <a:ext cx="2895600" cy="396875"/>
          </a:xfrm>
        </p:spPr>
        <p:txBody>
          <a:bodyPr/>
          <a:lstStyle>
            <a:lvl1pPr algn="ctr">
              <a:defRPr/>
            </a:lvl1pPr>
          </a:lstStyle>
          <a:p>
            <a:endParaRPr lang="vi-VN"/>
          </a:p>
        </p:txBody>
      </p:sp>
      <p:sp>
        <p:nvSpPr>
          <p:cNvPr id="135180" name="Rectangle 12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324599"/>
            <a:ext cx="2133600" cy="396875"/>
          </a:xfrm>
        </p:spPr>
        <p:txBody>
          <a:bodyPr/>
          <a:lstStyle>
            <a:lvl1pPr>
              <a:defRPr/>
            </a:lvl1pPr>
          </a:lstStyle>
          <a:p>
            <a:fld id="{27F66E54-3627-4F35-8DF4-1F54E65EB408}" type="slidenum">
              <a:rPr lang="vi-VN" smtClean="0"/>
              <a:pPr/>
              <a:t>‹#›</a:t>
            </a:fld>
            <a:endParaRPr lang="vi-VN"/>
          </a:p>
        </p:txBody>
      </p:sp>
      <p:sp>
        <p:nvSpPr>
          <p:cNvPr id="135181" name="Text Box 13"/>
          <p:cNvSpPr txBox="1">
            <a:spLocks noChangeArrowheads="1"/>
          </p:cNvSpPr>
          <p:nvPr/>
        </p:nvSpPr>
        <p:spPr bwMode="ltGray">
          <a:xfrm>
            <a:off x="152400" y="228600"/>
            <a:ext cx="1600200" cy="5794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>
                <a:solidFill>
                  <a:srgbClr val="FEFEFE"/>
                </a:solidFill>
              </a:rPr>
              <a:t>LOGO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590800" y="3048000"/>
            <a:ext cx="6400800" cy="1447800"/>
          </a:xfrm>
        </p:spPr>
        <p:txBody>
          <a:bodyPr anchor="b">
            <a:noAutofit/>
          </a:bodyPr>
          <a:lstStyle>
            <a:lvl1pPr algn="l">
              <a:defRPr sz="54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vi-VN" smtClean="0"/>
              <a:t>Click to edit Master title style</a:t>
            </a:r>
            <a:endParaRPr lang="vi-V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1763"/>
            <a:ext cx="8229600" cy="630237"/>
          </a:xfrm>
          <a:prstGeom prst="rect">
            <a:avLst/>
          </a:prstGeom>
        </p:spPr>
        <p:txBody>
          <a:bodyPr/>
          <a:lstStyle/>
          <a:p>
            <a:r>
              <a:rPr lang="vi-VN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vi-VN" smtClean="0"/>
              <a:t>www.themegallery.com</a:t>
            </a:r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vi-VN" smtClean="0"/>
              <a:t>Company Logo</a:t>
            </a:r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B7135F-49C6-4AB3-A45E-E1AEFA4304D3}" type="slidenum">
              <a:rPr lang="vi-VN" smtClean="0"/>
              <a:pPr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1"/>
            <a:ext cx="2057400" cy="5516562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vi-VN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1"/>
            <a:ext cx="6019800" cy="5516562"/>
          </a:xfrm>
        </p:spPr>
        <p:txBody>
          <a:bodyPr vert="eaVert"/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vi-VN" smtClean="0"/>
              <a:t>www.themegallery.com</a:t>
            </a:r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vi-VN" smtClean="0"/>
              <a:t>Company Logo</a:t>
            </a:r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0C00A9-48E5-40E4-BF78-AA17B53270F4}" type="slidenum">
              <a:rPr lang="vi-VN" smtClean="0"/>
              <a:pPr/>
              <a:t>‹#›</a:t>
            </a:fld>
            <a:endParaRPr lang="vi-VN"/>
          </a:p>
        </p:txBody>
      </p:sp>
      <p:sp>
        <p:nvSpPr>
          <p:cNvPr id="7" name="Rectangle 2"/>
          <p:cNvSpPr>
            <a:spLocks noChangeArrowheads="1"/>
          </p:cNvSpPr>
          <p:nvPr userDrawn="1"/>
        </p:nvSpPr>
        <p:spPr bwMode="ltGray">
          <a:xfrm>
            <a:off x="8859838" y="0"/>
            <a:ext cx="284162" cy="68580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1763"/>
            <a:ext cx="8229600" cy="630237"/>
          </a:xfrm>
          <a:prstGeom prst="rect">
            <a:avLst/>
          </a:prstGeom>
        </p:spPr>
        <p:txBody>
          <a:bodyPr/>
          <a:lstStyle/>
          <a:p>
            <a:r>
              <a:rPr lang="vi-VN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066800"/>
            <a:ext cx="4038600" cy="5059363"/>
          </a:xfrm>
        </p:spPr>
        <p:txBody>
          <a:bodyPr/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038600" cy="5059363"/>
          </a:xfrm>
        </p:spPr>
        <p:txBody>
          <a:bodyPr/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28600"/>
          </a:xfrm>
        </p:spPr>
        <p:txBody>
          <a:bodyPr/>
          <a:lstStyle>
            <a:lvl1pPr>
              <a:defRPr/>
            </a:lvl1pPr>
          </a:lstStyle>
          <a:p>
            <a:r>
              <a:rPr lang="vi-VN" smtClean="0"/>
              <a:t>www.themegallery.com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67400" y="6477000"/>
            <a:ext cx="2895600" cy="228600"/>
          </a:xfrm>
        </p:spPr>
        <p:txBody>
          <a:bodyPr/>
          <a:lstStyle>
            <a:lvl1pPr>
              <a:defRPr/>
            </a:lvl1pPr>
          </a:lstStyle>
          <a:p>
            <a:r>
              <a:rPr lang="vi-VN" smtClean="0"/>
              <a:t>Company Logo</a:t>
            </a:r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505200" y="6477000"/>
            <a:ext cx="2133600" cy="228600"/>
          </a:xfrm>
        </p:spPr>
        <p:txBody>
          <a:bodyPr/>
          <a:lstStyle>
            <a:lvl1pPr>
              <a:defRPr/>
            </a:lvl1pPr>
          </a:lstStyle>
          <a:p>
            <a:fld id="{340FCBB2-A581-48A8-9A92-348B9AE87974}" type="slidenum">
              <a:rPr lang="vi-VN" smtClean="0"/>
              <a:pPr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1763"/>
            <a:ext cx="8229600" cy="630237"/>
          </a:xfrm>
          <a:prstGeom prst="rect">
            <a:avLst/>
          </a:prstGeom>
        </p:spPr>
        <p:txBody>
          <a:bodyPr/>
          <a:lstStyle/>
          <a:p>
            <a:r>
              <a:rPr lang="vi-VN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vi-VN" smtClean="0"/>
              <a:t>www.themegallery.com</a:t>
            </a:r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vi-VN" smtClean="0"/>
              <a:t>Company Logo</a:t>
            </a:r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80891D-F623-43F5-8A70-E4D501C286D5}" type="slidenum">
              <a:rPr lang="vi-VN" smtClean="0"/>
              <a:pPr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vi-VN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vi-VN" smtClean="0"/>
              <a:t>www.themegallery.com</a:t>
            </a:r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vi-VN" smtClean="0"/>
              <a:t>Company Logo</a:t>
            </a:r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5C990C-4BA8-42AE-9002-D5D2D2A599FF}" type="slidenum">
              <a:rPr lang="vi-VN" smtClean="0"/>
              <a:pPr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1763"/>
            <a:ext cx="8229600" cy="630237"/>
          </a:xfrm>
          <a:prstGeom prst="rect">
            <a:avLst/>
          </a:prstGeom>
        </p:spPr>
        <p:txBody>
          <a:bodyPr/>
          <a:lstStyle/>
          <a:p>
            <a:r>
              <a:rPr lang="vi-VN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4038600" cy="5059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038600" cy="5059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vi-VN" smtClean="0"/>
              <a:t>www.themegallery.com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vi-VN" smtClean="0"/>
              <a:t>Company Logo</a:t>
            </a:r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38FC4A-4786-4127-8D0C-72B9EAB3EFFA}" type="slidenum">
              <a:rPr lang="vi-VN" smtClean="0"/>
              <a:pPr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vi-V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vi-VN" smtClean="0"/>
              <a:t>www.themegallery.com</a:t>
            </a:r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vi-VN" smtClean="0"/>
              <a:t>Company Logo</a:t>
            </a:r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F72DF6-DBA3-4986-8C91-C0E8007AA548}" type="slidenum">
              <a:rPr lang="vi-VN" smtClean="0"/>
              <a:pPr/>
              <a:t>‹#›</a:t>
            </a:fld>
            <a:endParaRPr lang="vi-VN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/>
              <a:t>Click to edit Master title style</a:t>
            </a:r>
            <a:endParaRPr lang="vi-V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1763"/>
            <a:ext cx="8229600" cy="630237"/>
          </a:xfrm>
          <a:prstGeom prst="rect">
            <a:avLst/>
          </a:prstGeom>
        </p:spPr>
        <p:txBody>
          <a:bodyPr/>
          <a:lstStyle/>
          <a:p>
            <a:r>
              <a:rPr lang="vi-VN" smtClean="0"/>
              <a:t>Click to edit Master title style</a:t>
            </a:r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vi-VN" smtClean="0"/>
              <a:t>www.themegallery.com</a:t>
            </a:r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vi-VN" smtClean="0"/>
              <a:t>Company Logo</a:t>
            </a:r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9DCA79-8C2B-443E-A59B-5356588C6C20}" type="slidenum">
              <a:rPr lang="vi-VN" smtClean="0"/>
              <a:pPr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vi-VN" smtClean="0"/>
              <a:t>www.themegallery.com</a:t>
            </a:r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vi-VN" smtClean="0"/>
              <a:t>Company Logo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1B94D4-3EBA-4E93-9A37-9F6F3846EA4E}" type="slidenum">
              <a:rPr lang="vi-VN" smtClean="0"/>
              <a:pPr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772400" cy="4889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vi-VN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143000"/>
            <a:ext cx="5111750" cy="49831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143000"/>
            <a:ext cx="3008313" cy="49831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vi-VN" smtClean="0"/>
              <a:t>www.themegallery.com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vi-VN" smtClean="0"/>
              <a:t>Company Logo</a:t>
            </a:r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8276F2-D6EA-4DB9-9FAC-72F46F6B671E}" type="slidenum">
              <a:rPr lang="vi-VN" smtClean="0"/>
              <a:pPr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vi-VN" smtClean="0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066799"/>
            <a:ext cx="5486400" cy="3660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 smtClean="0"/>
              <a:t>Click icon to add picture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vi-VN" smtClean="0"/>
              <a:t>www.themegallery.com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vi-VN" smtClean="0"/>
              <a:t>Company Logo</a:t>
            </a:r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33E62F-7052-4202-9B00-94630EDECC50}" type="slidenum">
              <a:rPr lang="vi-VN" smtClean="0"/>
              <a:pPr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ChangeArrowheads="1"/>
          </p:cNvSpPr>
          <p:nvPr/>
        </p:nvSpPr>
        <p:spPr bwMode="ltGray">
          <a:xfrm>
            <a:off x="8859838" y="0"/>
            <a:ext cx="284162" cy="68580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4147" name="AutoShape 3"/>
          <p:cNvSpPr>
            <a:spLocks noChangeArrowheads="1"/>
          </p:cNvSpPr>
          <p:nvPr/>
        </p:nvSpPr>
        <p:spPr bwMode="ltGray">
          <a:xfrm>
            <a:off x="8461375" y="-6350"/>
            <a:ext cx="539750" cy="835025"/>
          </a:xfrm>
          <a:prstGeom prst="homePlate">
            <a:avLst>
              <a:gd name="adj" fmla="val 25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34148" name="AutoShape 4"/>
          <p:cNvSpPr>
            <a:spLocks noChangeArrowheads="1"/>
          </p:cNvSpPr>
          <p:nvPr/>
        </p:nvSpPr>
        <p:spPr bwMode="ltGray">
          <a:xfrm>
            <a:off x="6685384" y="-6350"/>
            <a:ext cx="2046288" cy="835025"/>
          </a:xfrm>
          <a:prstGeom prst="homePlate">
            <a:avLst>
              <a:gd name="adj" fmla="val 25000"/>
            </a:avLst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34149" name="Line 5"/>
          <p:cNvSpPr>
            <a:spLocks noChangeShapeType="1"/>
          </p:cNvSpPr>
          <p:nvPr/>
        </p:nvSpPr>
        <p:spPr bwMode="auto">
          <a:xfrm>
            <a:off x="304800" y="6508750"/>
            <a:ext cx="861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4151" name="AutoShape 7"/>
          <p:cNvSpPr>
            <a:spLocks noChangeArrowheads="1"/>
          </p:cNvSpPr>
          <p:nvPr/>
        </p:nvSpPr>
        <p:spPr bwMode="ltGray">
          <a:xfrm>
            <a:off x="0" y="0"/>
            <a:ext cx="8382000" cy="835025"/>
          </a:xfrm>
          <a:prstGeom prst="homePlate">
            <a:avLst>
              <a:gd name="adj" fmla="val 25000"/>
            </a:avLst>
          </a:prstGeom>
          <a:gradFill flip="none"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34153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66800"/>
            <a:ext cx="8229600" cy="505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</a:p>
        </p:txBody>
      </p:sp>
      <p:sp>
        <p:nvSpPr>
          <p:cNvPr id="13415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553200"/>
            <a:ext cx="2133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r>
              <a:rPr lang="vi-VN" smtClean="0"/>
              <a:t>www.themegallery.com</a:t>
            </a:r>
            <a:endParaRPr lang="vi-VN"/>
          </a:p>
        </p:txBody>
      </p:sp>
      <p:sp>
        <p:nvSpPr>
          <p:cNvPr id="134155" name="Rectangle 1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67400" y="6553200"/>
            <a:ext cx="289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r>
              <a:rPr lang="vi-VN" smtClean="0"/>
              <a:t>Company Logo</a:t>
            </a:r>
            <a:endParaRPr lang="vi-VN"/>
          </a:p>
        </p:txBody>
      </p:sp>
      <p:sp>
        <p:nvSpPr>
          <p:cNvPr id="134156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505200" y="6553200"/>
            <a:ext cx="2133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2DB0F51-5666-4C2F-8428-7E28CD1E395E}" type="slidenum">
              <a:rPr lang="vi-VN" smtClean="0"/>
              <a:pPr/>
              <a:t>‹#›</a:t>
            </a:fld>
            <a:endParaRPr lang="vi-VN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 smtClean="0"/>
              <a:t>Click to edit Master title style</a:t>
            </a:r>
            <a:endParaRPr lang="vi-V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timing>
    <p:tnLst>
      <p:par>
        <p:cTn id="1" dur="indefinite" restart="never" nodeType="tmRoot"/>
      </p:par>
    </p:tnLst>
  </p:timing>
  <p:hf sldNum="0"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u"/>
        <a:defRPr sz="2800" b="1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n"/>
        <a:defRPr sz="2400">
          <a:solidFill>
            <a:schemeClr val="tx2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400">
          <a:solidFill>
            <a:schemeClr val="tx2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Rectangle 25"/>
          <p:cNvSpPr>
            <a:spLocks noGrp="1" noChangeArrowheads="1"/>
          </p:cNvSpPr>
          <p:nvPr>
            <p:ph type="subTitle" idx="1"/>
          </p:nvPr>
        </p:nvSpPr>
        <p:spPr>
          <a:xfrm>
            <a:off x="1643042" y="285728"/>
            <a:ext cx="6715172" cy="533400"/>
          </a:xfrm>
        </p:spPr>
        <p:txBody>
          <a:bodyPr/>
          <a:lstStyle/>
          <a:p>
            <a:pPr algn="ctr"/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Tập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Đoàn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Thang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máy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Thiết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bị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vi-VN" sz="2000" dirty="0" smtClean="0">
                <a:latin typeface="Times New Roman" pitchFamily="18" charset="0"/>
                <a:cs typeface="Times New Roman" pitchFamily="18" charset="0"/>
              </a:rPr>
              <a:t>ă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Long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00232" y="1857364"/>
            <a:ext cx="592935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dirty="0" smtClean="0">
                <a:latin typeface="Times New Roman" pitchFamily="18" charset="0"/>
                <a:cs typeface="Times New Roman" pitchFamily="18" charset="0"/>
              </a:rPr>
              <a:t>THANG MÁY NEXIEZ - MRL</a:t>
            </a:r>
            <a:endParaRPr lang="vi-VN" sz="3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25"/>
          <p:cNvSpPr txBox="1">
            <a:spLocks noChangeArrowheads="1"/>
          </p:cNvSpPr>
          <p:nvPr/>
        </p:nvSpPr>
        <p:spPr bwMode="auto">
          <a:xfrm>
            <a:off x="428596" y="3357562"/>
            <a:ext cx="4643470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spcBef>
                <a:spcPct val="20000"/>
              </a:spcBef>
              <a:buClr>
                <a:schemeClr val="accent2"/>
              </a:buClr>
            </a:pPr>
            <a:r>
              <a:rPr lang="en-US" kern="0" dirty="0" err="1" smtClean="0">
                <a:latin typeface="Times New Roman" pitchFamily="18" charset="0"/>
                <a:cs typeface="Times New Roman" pitchFamily="18" charset="0"/>
              </a:rPr>
              <a:t>Thực</a:t>
            </a:r>
            <a:r>
              <a:rPr lang="en-US" kern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kern="0" dirty="0" err="1" smtClean="0">
                <a:latin typeface="Times New Roman" pitchFamily="18" charset="0"/>
                <a:cs typeface="Times New Roman" pitchFamily="18" charset="0"/>
              </a:rPr>
              <a:t>hiện</a:t>
            </a:r>
            <a:r>
              <a:rPr lang="en-US" kern="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514350" lvl="0" indent="-514350">
              <a:spcBef>
                <a:spcPct val="20000"/>
              </a:spcBef>
              <a:buClr>
                <a:schemeClr val="accent2"/>
              </a:buClr>
              <a:buAutoNum type="arabicPeriod"/>
            </a:pPr>
            <a:r>
              <a:rPr lang="vi-VN" kern="0" dirty="0" smtClean="0">
                <a:latin typeface="Times New Roman" pitchFamily="18" charset="0"/>
                <a:cs typeface="Times New Roman" pitchFamily="18" charset="0"/>
              </a:rPr>
              <a:t>Phạm Đình Khoái – P.QLCL và ĐTKT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2355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60648"/>
            <a:ext cx="1872208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IDIBRAND-tk-TLE-logo 2 mau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88640"/>
            <a:ext cx="1368152" cy="1311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229600" cy="501352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Đặt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máy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10"/>
          </p:nvPr>
        </p:nvSpPr>
        <p:spPr>
          <a:xfrm>
            <a:off x="214282" y="6429396"/>
            <a:ext cx="2133600" cy="428604"/>
          </a:xfrm>
        </p:spPr>
        <p:txBody>
          <a:bodyPr/>
          <a:lstStyle/>
          <a:p>
            <a:endParaRPr lang="en-US" sz="500" dirty="0" smtClean="0"/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www.tle.com.vn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836712"/>
            <a:ext cx="6228184" cy="602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229600" cy="501352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Đặt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máy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10"/>
          </p:nvPr>
        </p:nvSpPr>
        <p:spPr>
          <a:xfrm>
            <a:off x="214282" y="6429396"/>
            <a:ext cx="2133600" cy="428604"/>
          </a:xfrm>
        </p:spPr>
        <p:txBody>
          <a:bodyPr/>
          <a:lstStyle/>
          <a:p>
            <a:endParaRPr lang="en-US" sz="500" dirty="0" smtClean="0"/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www.tle.com.vn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836712"/>
            <a:ext cx="9144000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229600" cy="501352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Đặt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máy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10"/>
          </p:nvPr>
        </p:nvSpPr>
        <p:spPr>
          <a:xfrm>
            <a:off x="214282" y="6429396"/>
            <a:ext cx="2133600" cy="428604"/>
          </a:xfrm>
        </p:spPr>
        <p:txBody>
          <a:bodyPr/>
          <a:lstStyle/>
          <a:p>
            <a:endParaRPr lang="en-US" sz="500" dirty="0" smtClean="0"/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www.tle.com.vn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836713"/>
          <a:ext cx="8820472" cy="274107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55776"/>
                <a:gridCol w="2664296"/>
                <a:gridCol w="1800200"/>
                <a:gridCol w="1800200"/>
              </a:tblGrid>
              <a:tr h="216023">
                <a:tc>
                  <a:txBody>
                    <a:bodyPr/>
                    <a:lstStyle/>
                    <a:p>
                      <a:r>
                        <a:rPr lang="en-US" sz="13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Động</a:t>
                      </a:r>
                      <a:r>
                        <a:rPr lang="en-US" sz="13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c</a:t>
                      </a:r>
                      <a:r>
                        <a:rPr lang="vi-VN" sz="13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ơ</a:t>
                      </a:r>
                      <a:r>
                        <a:rPr lang="en-US" sz="13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kéo</a:t>
                      </a:r>
                      <a:endParaRPr lang="en-US" sz="13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Đế</a:t>
                      </a:r>
                      <a:r>
                        <a:rPr lang="en-US" sz="13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máy</a:t>
                      </a:r>
                      <a:endParaRPr lang="en-US" sz="13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Bát</a:t>
                      </a:r>
                      <a:r>
                        <a:rPr lang="en-US" sz="13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treo</a:t>
                      </a:r>
                      <a:r>
                        <a:rPr lang="en-US" sz="13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( </a:t>
                      </a:r>
                      <a:r>
                        <a:rPr lang="en-US" sz="13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phía</a:t>
                      </a:r>
                      <a:r>
                        <a:rPr lang="en-US" sz="13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</a:t>
                      </a:r>
                      <a:r>
                        <a:rPr lang="vi-VN" sz="13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ước</a:t>
                      </a:r>
                      <a:r>
                        <a:rPr lang="en-US" sz="13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lang="en-US" sz="13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Bát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4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lang="en-US" sz="13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reo</a:t>
                      </a:r>
                      <a:r>
                        <a:rPr lang="en-US" sz="13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( </a:t>
                      </a:r>
                      <a:r>
                        <a:rPr lang="en-US" sz="13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phía</a:t>
                      </a:r>
                      <a:r>
                        <a:rPr lang="en-US" sz="13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sau</a:t>
                      </a:r>
                      <a:r>
                        <a:rPr lang="en-US" sz="13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lang="en-US" sz="13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36275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" y="3717032"/>
          <a:ext cx="8855966" cy="272583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67743"/>
                <a:gridCol w="2232248"/>
                <a:gridCol w="2160240"/>
                <a:gridCol w="2195735"/>
              </a:tblGrid>
              <a:tr h="216023">
                <a:tc gridSpan="4">
                  <a:txBody>
                    <a:bodyPr/>
                    <a:lstStyle/>
                    <a:p>
                      <a:r>
                        <a:rPr lang="en-US" sz="13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Dụng</a:t>
                      </a:r>
                      <a:r>
                        <a:rPr lang="en-US" sz="13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cụ</a:t>
                      </a:r>
                      <a:r>
                        <a:rPr lang="en-US" sz="13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phục</a:t>
                      </a:r>
                      <a:r>
                        <a:rPr lang="en-US" sz="13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vụ</a:t>
                      </a:r>
                      <a:r>
                        <a:rPr lang="en-US" sz="13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quá</a:t>
                      </a:r>
                      <a:r>
                        <a:rPr lang="en-US" sz="13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trình</a:t>
                      </a:r>
                      <a:r>
                        <a:rPr lang="en-US" sz="13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vi-VN" sz="13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đặt</a:t>
                      </a:r>
                      <a:r>
                        <a:rPr lang="en-US" sz="13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máy</a:t>
                      </a:r>
                      <a:endParaRPr lang="en-US" sz="13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3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3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3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36275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268760"/>
            <a:ext cx="1809750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1800" y="1196752"/>
            <a:ext cx="2103984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64088" y="1700808"/>
            <a:ext cx="1524000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36296" y="1700807"/>
            <a:ext cx="1224136" cy="129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9552" y="4437112"/>
            <a:ext cx="1609725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83768" y="4869160"/>
            <a:ext cx="168592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72000" y="4509120"/>
            <a:ext cx="2016224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732240" y="4149080"/>
            <a:ext cx="2088232" cy="2098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229600" cy="501352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Đặt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máy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10"/>
          </p:nvPr>
        </p:nvSpPr>
        <p:spPr>
          <a:xfrm>
            <a:off x="214282" y="6429396"/>
            <a:ext cx="2133600" cy="428604"/>
          </a:xfrm>
        </p:spPr>
        <p:txBody>
          <a:bodyPr/>
          <a:lstStyle/>
          <a:p>
            <a:endParaRPr lang="en-US" sz="500" dirty="0" smtClean="0"/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www.tle.com.vn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836712"/>
            <a:ext cx="7812360" cy="5651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229600" cy="501352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Đặt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máy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10"/>
          </p:nvPr>
        </p:nvSpPr>
        <p:spPr>
          <a:xfrm>
            <a:off x="214282" y="6429396"/>
            <a:ext cx="2133600" cy="428604"/>
          </a:xfrm>
        </p:spPr>
        <p:txBody>
          <a:bodyPr/>
          <a:lstStyle/>
          <a:p>
            <a:endParaRPr lang="en-US" sz="500" dirty="0" smtClean="0"/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www.tle.com.vn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469" y="1124744"/>
            <a:ext cx="9145469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229600" cy="501352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Đặt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máy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10"/>
          </p:nvPr>
        </p:nvSpPr>
        <p:spPr>
          <a:xfrm>
            <a:off x="214282" y="6429396"/>
            <a:ext cx="2133600" cy="428604"/>
          </a:xfrm>
        </p:spPr>
        <p:txBody>
          <a:bodyPr/>
          <a:lstStyle/>
          <a:p>
            <a:endParaRPr lang="en-US" sz="500" dirty="0" smtClean="0"/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www.tle.com.vn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836712"/>
            <a:ext cx="9144001" cy="5727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88640"/>
            <a:ext cx="8229600" cy="501352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Tủ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đ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iện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10"/>
          </p:nvPr>
        </p:nvSpPr>
        <p:spPr>
          <a:xfrm>
            <a:off x="214282" y="6429396"/>
            <a:ext cx="2133600" cy="428604"/>
          </a:xfrm>
        </p:spPr>
        <p:txBody>
          <a:bodyPr/>
          <a:lstStyle/>
          <a:p>
            <a:endParaRPr lang="en-US" sz="500" dirty="0" smtClean="0"/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www.tle.com.vn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908720"/>
            <a:ext cx="6120680" cy="5458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588224" y="3212976"/>
          <a:ext cx="1872208" cy="181597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72208"/>
              </a:tblGrid>
              <a:tr h="1815976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Tủ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vi-VN" sz="18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đ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iện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lắp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vi-VN" sz="18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đặt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trên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Ray C – Ray cabin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bên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trái</a:t>
                      </a:r>
                      <a:endParaRPr lang="en-US" sz="1800" b="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229600" cy="501352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Thả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cáp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10"/>
          </p:nvPr>
        </p:nvSpPr>
        <p:spPr>
          <a:xfrm>
            <a:off x="214282" y="6429396"/>
            <a:ext cx="2133600" cy="428604"/>
          </a:xfrm>
        </p:spPr>
        <p:txBody>
          <a:bodyPr/>
          <a:lstStyle/>
          <a:p>
            <a:endParaRPr lang="en-US" sz="500" dirty="0" smtClean="0"/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www.tle.com.vn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520" y="908720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 smtClean="0">
                <a:latin typeface="Times New Roman" pitchFamily="18" charset="0"/>
                <a:cs typeface="Times New Roman" pitchFamily="18" charset="0"/>
              </a:rPr>
              <a:t>Đối</a:t>
            </a:r>
            <a:r>
              <a:rPr lang="en-US" b="1" u="sng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u="sng" dirty="0" err="1" smtClean="0">
                <a:latin typeface="Times New Roman" pitchFamily="18" charset="0"/>
                <a:cs typeface="Times New Roman" pitchFamily="18" charset="0"/>
              </a:rPr>
              <a:t>trọng</a:t>
            </a:r>
            <a:r>
              <a:rPr lang="en-US" b="1" u="sng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u="sng" dirty="0" err="1" smtClean="0">
                <a:latin typeface="Times New Roman" pitchFamily="18" charset="0"/>
                <a:cs typeface="Times New Roman" pitchFamily="18" charset="0"/>
              </a:rPr>
              <a:t>bên</a:t>
            </a:r>
            <a:r>
              <a:rPr lang="en-US" b="1" u="sng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u="sng" dirty="0" err="1" smtClean="0">
                <a:latin typeface="Times New Roman" pitchFamily="18" charset="0"/>
                <a:cs typeface="Times New Roman" pitchFamily="18" charset="0"/>
              </a:rPr>
              <a:t>phải</a:t>
            </a:r>
            <a:endParaRPr lang="en-US" b="1" u="sng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68760"/>
            <a:ext cx="8820150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699792" y="6093296"/>
            <a:ext cx="39604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Thứ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tự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thả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cáp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6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cáp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tải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229600" cy="501352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Thả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cáp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10"/>
          </p:nvPr>
        </p:nvSpPr>
        <p:spPr>
          <a:xfrm>
            <a:off x="214282" y="6429396"/>
            <a:ext cx="2133600" cy="428604"/>
          </a:xfrm>
        </p:spPr>
        <p:txBody>
          <a:bodyPr/>
          <a:lstStyle/>
          <a:p>
            <a:endParaRPr lang="en-US" sz="500" dirty="0" smtClean="0"/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www.tle.com.vn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80349"/>
            <a:ext cx="9144000" cy="6377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229600" cy="501352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Thả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cáp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10"/>
          </p:nvPr>
        </p:nvSpPr>
        <p:spPr>
          <a:xfrm>
            <a:off x="214282" y="6429396"/>
            <a:ext cx="2133600" cy="428604"/>
          </a:xfrm>
        </p:spPr>
        <p:txBody>
          <a:bodyPr/>
          <a:lstStyle/>
          <a:p>
            <a:endParaRPr lang="en-US" sz="500" dirty="0" smtClean="0"/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www.tle.com.vn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68760"/>
            <a:ext cx="9144000" cy="5237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79512" y="980728"/>
            <a:ext cx="269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 smtClean="0">
                <a:latin typeface="Times New Roman" pitchFamily="18" charset="0"/>
                <a:cs typeface="Times New Roman" pitchFamily="18" charset="0"/>
              </a:rPr>
              <a:t>Đối</a:t>
            </a:r>
            <a:r>
              <a:rPr lang="en-US" b="1" u="sng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u="sng" dirty="0" err="1" smtClean="0">
                <a:latin typeface="Times New Roman" pitchFamily="18" charset="0"/>
                <a:cs typeface="Times New Roman" pitchFamily="18" charset="0"/>
              </a:rPr>
              <a:t>trọng</a:t>
            </a:r>
            <a:r>
              <a:rPr lang="en-US" b="1" u="sng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u="sng" dirty="0" err="1" smtClean="0">
                <a:latin typeface="Times New Roman" pitchFamily="18" charset="0"/>
                <a:cs typeface="Times New Roman" pitchFamily="18" charset="0"/>
              </a:rPr>
              <a:t>bên</a:t>
            </a:r>
            <a:r>
              <a:rPr lang="en-US" b="1" u="sng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u="sng" dirty="0" err="1" smtClean="0">
                <a:latin typeface="Times New Roman" pitchFamily="18" charset="0"/>
                <a:cs typeface="Times New Roman" pitchFamily="18" charset="0"/>
              </a:rPr>
              <a:t>phải</a:t>
            </a:r>
            <a:endParaRPr lang="en-US" b="1" u="sng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>
          <a:xfrm>
            <a:off x="214282" y="6429396"/>
            <a:ext cx="2133600" cy="428604"/>
          </a:xfrm>
        </p:spPr>
        <p:txBody>
          <a:bodyPr/>
          <a:lstStyle/>
          <a:p>
            <a:endParaRPr lang="en-US" sz="500" dirty="0" smtClean="0"/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www.tle.com.vn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tin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chung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về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dòng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thang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NEXIEZ-MRL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24128" y="0"/>
            <a:ext cx="341987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4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172200" cy="676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229600" cy="501352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Thả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cáp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10"/>
          </p:nvPr>
        </p:nvSpPr>
        <p:spPr>
          <a:xfrm>
            <a:off x="214282" y="6429396"/>
            <a:ext cx="2133600" cy="428604"/>
          </a:xfrm>
        </p:spPr>
        <p:txBody>
          <a:bodyPr/>
          <a:lstStyle/>
          <a:p>
            <a:endParaRPr lang="en-US" sz="500" dirty="0" smtClean="0"/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www.tle.com.vn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48680"/>
            <a:ext cx="9005878" cy="6309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229600" cy="501352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Thả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cáp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10"/>
          </p:nvPr>
        </p:nvSpPr>
        <p:spPr>
          <a:xfrm>
            <a:off x="214282" y="6429396"/>
            <a:ext cx="2133600" cy="428604"/>
          </a:xfrm>
        </p:spPr>
        <p:txBody>
          <a:bodyPr/>
          <a:lstStyle/>
          <a:p>
            <a:endParaRPr lang="en-US" sz="500" dirty="0" smtClean="0"/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www.tle.com.vn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836712"/>
            <a:ext cx="9158253" cy="602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229600" cy="501352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Thả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cáp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10"/>
          </p:nvPr>
        </p:nvSpPr>
        <p:spPr>
          <a:xfrm>
            <a:off x="214282" y="6429396"/>
            <a:ext cx="2133600" cy="428604"/>
          </a:xfrm>
        </p:spPr>
        <p:txBody>
          <a:bodyPr/>
          <a:lstStyle/>
          <a:p>
            <a:endParaRPr lang="en-US" sz="500" dirty="0" smtClean="0"/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www.tle.com.vn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217" name="Object 1"/>
          <p:cNvGraphicFramePr>
            <a:graphicFrameLocks noChangeAspect="1"/>
          </p:cNvGraphicFramePr>
          <p:nvPr/>
        </p:nvGraphicFramePr>
        <p:xfrm>
          <a:off x="5724128" y="1628800"/>
          <a:ext cx="1828800" cy="3543300"/>
        </p:xfrm>
        <a:graphic>
          <a:graphicData uri="http://schemas.openxmlformats.org/presentationml/2006/ole">
            <p:oleObj spid="_x0000_s81922" name="Bitmap Image" r:id="rId3" imgW="2457143" imgH="4742857" progId="PBrush">
              <p:embed/>
            </p:oleObj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95536" y="980728"/>
            <a:ext cx="439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Khoảng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hở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đối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trọng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khi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cabin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dừng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ở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tầng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trên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cùng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5576" y="3212976"/>
            <a:ext cx="3687568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229600" cy="50135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vi-V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ă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giới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hạn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10"/>
          </p:nvPr>
        </p:nvSpPr>
        <p:spPr>
          <a:xfrm>
            <a:off x="214282" y="6429396"/>
            <a:ext cx="2133600" cy="428604"/>
          </a:xfrm>
        </p:spPr>
        <p:txBody>
          <a:bodyPr/>
          <a:lstStyle/>
          <a:p>
            <a:endParaRPr lang="en-US" sz="500" dirty="0" smtClean="0"/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www.tle.com.vn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229600" cy="501352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Lắp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đặt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puli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c</a:t>
            </a:r>
            <a:r>
              <a:rPr lang="vi-V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ă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ng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cáp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Governor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10"/>
          </p:nvPr>
        </p:nvSpPr>
        <p:spPr>
          <a:xfrm>
            <a:off x="214282" y="6429396"/>
            <a:ext cx="2133600" cy="428604"/>
          </a:xfrm>
        </p:spPr>
        <p:txBody>
          <a:bodyPr/>
          <a:lstStyle/>
          <a:p>
            <a:endParaRPr lang="en-US" sz="500" dirty="0" smtClean="0"/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www.tle.com.vn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07904" y="908720"/>
            <a:ext cx="5076825" cy="401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5085184"/>
            <a:ext cx="46101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229600" cy="501352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Lắp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đặt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giới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hạn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trên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10"/>
          </p:nvPr>
        </p:nvSpPr>
        <p:spPr>
          <a:xfrm>
            <a:off x="214282" y="6429396"/>
            <a:ext cx="2133600" cy="428604"/>
          </a:xfrm>
        </p:spPr>
        <p:txBody>
          <a:bodyPr/>
          <a:lstStyle/>
          <a:p>
            <a:endParaRPr lang="en-US" sz="500" dirty="0" smtClean="0"/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www.tle.com.vn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92696"/>
            <a:ext cx="9144000" cy="581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229600" cy="501352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Lắp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đặt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dây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cọc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đô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ng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10"/>
          </p:nvPr>
        </p:nvSpPr>
        <p:spPr>
          <a:xfrm>
            <a:off x="214282" y="6429396"/>
            <a:ext cx="2133600" cy="428604"/>
          </a:xfrm>
        </p:spPr>
        <p:txBody>
          <a:bodyPr/>
          <a:lstStyle/>
          <a:p>
            <a:endParaRPr lang="en-US" sz="500" dirty="0" smtClean="0"/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www.tle.com.vn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052736"/>
            <a:ext cx="5543550" cy="4838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4450" y="1340768"/>
            <a:ext cx="4019550" cy="481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229600" cy="50135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vi-V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ă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chỉnh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bộ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truyền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cửa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10"/>
          </p:nvPr>
        </p:nvSpPr>
        <p:spPr>
          <a:xfrm>
            <a:off x="214282" y="6429396"/>
            <a:ext cx="2133600" cy="428604"/>
          </a:xfrm>
        </p:spPr>
        <p:txBody>
          <a:bodyPr/>
          <a:lstStyle/>
          <a:p>
            <a:endParaRPr lang="en-US" sz="500" dirty="0" smtClean="0"/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www.tle.com.vn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700808"/>
            <a:ext cx="3448050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51520" y="980728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 smtClean="0">
                <a:latin typeface="Times New Roman" pitchFamily="18" charset="0"/>
                <a:cs typeface="Times New Roman" pitchFamily="18" charset="0"/>
              </a:rPr>
              <a:t>Bộ</a:t>
            </a:r>
            <a:r>
              <a:rPr lang="en-US" u="sng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u="sng" dirty="0" err="1" smtClean="0">
                <a:latin typeface="Times New Roman" pitchFamily="18" charset="0"/>
                <a:cs typeface="Times New Roman" pitchFamily="18" charset="0"/>
              </a:rPr>
              <a:t>truyền</a:t>
            </a:r>
            <a:r>
              <a:rPr lang="en-US" u="sng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u="sng" dirty="0" err="1" smtClean="0">
                <a:latin typeface="Times New Roman" pitchFamily="18" charset="0"/>
                <a:cs typeface="Times New Roman" pitchFamily="18" charset="0"/>
              </a:rPr>
              <a:t>cửa</a:t>
            </a:r>
            <a:r>
              <a:rPr lang="en-US" u="sng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u="sng" dirty="0" err="1" smtClean="0">
                <a:latin typeface="Times New Roman" pitchFamily="18" charset="0"/>
                <a:cs typeface="Times New Roman" pitchFamily="18" charset="0"/>
              </a:rPr>
              <a:t>loại</a:t>
            </a:r>
            <a:r>
              <a:rPr lang="en-US" u="sng" dirty="0" smtClean="0">
                <a:latin typeface="Times New Roman" pitchFamily="18" charset="0"/>
                <a:cs typeface="Times New Roman" pitchFamily="18" charset="0"/>
              </a:rPr>
              <a:t>: LV0K – 3 – CO</a:t>
            </a:r>
            <a:endParaRPr lang="en-US" u="sng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1268760"/>
            <a:ext cx="3952875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229600" cy="50135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vi-V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ă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chỉnh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bộ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truyền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cửa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10"/>
          </p:nvPr>
        </p:nvSpPr>
        <p:spPr>
          <a:xfrm>
            <a:off x="214282" y="6429396"/>
            <a:ext cx="2133600" cy="428604"/>
          </a:xfrm>
        </p:spPr>
        <p:txBody>
          <a:bodyPr/>
          <a:lstStyle/>
          <a:p>
            <a:endParaRPr lang="en-US" sz="500" dirty="0" smtClean="0"/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www.tle.com.vn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980728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 smtClean="0">
                <a:latin typeface="Times New Roman" pitchFamily="18" charset="0"/>
                <a:cs typeface="Times New Roman" pitchFamily="18" charset="0"/>
              </a:rPr>
              <a:t>Bộ</a:t>
            </a:r>
            <a:r>
              <a:rPr lang="en-US" u="sng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u="sng" dirty="0" err="1" smtClean="0">
                <a:latin typeface="Times New Roman" pitchFamily="18" charset="0"/>
                <a:cs typeface="Times New Roman" pitchFamily="18" charset="0"/>
              </a:rPr>
              <a:t>truyền</a:t>
            </a:r>
            <a:r>
              <a:rPr lang="en-US" u="sng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u="sng" dirty="0" err="1" smtClean="0">
                <a:latin typeface="Times New Roman" pitchFamily="18" charset="0"/>
                <a:cs typeface="Times New Roman" pitchFamily="18" charset="0"/>
              </a:rPr>
              <a:t>cửa</a:t>
            </a:r>
            <a:r>
              <a:rPr lang="en-US" u="sng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u="sng" dirty="0" err="1" smtClean="0">
                <a:latin typeface="Times New Roman" pitchFamily="18" charset="0"/>
                <a:cs typeface="Times New Roman" pitchFamily="18" charset="0"/>
              </a:rPr>
              <a:t>loại</a:t>
            </a:r>
            <a:r>
              <a:rPr lang="en-US" u="sng" dirty="0" smtClean="0">
                <a:latin typeface="Times New Roman" pitchFamily="18" charset="0"/>
                <a:cs typeface="Times New Roman" pitchFamily="18" charset="0"/>
              </a:rPr>
              <a:t>: LV1K – 6 – 2S</a:t>
            </a:r>
            <a:endParaRPr lang="en-US" u="sng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2060848"/>
            <a:ext cx="3731218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229600" cy="501352"/>
          </a:xfrm>
        </p:spPr>
        <p:txBody>
          <a:bodyPr>
            <a:normAutofit/>
          </a:bodyPr>
          <a:lstStyle/>
          <a:p>
            <a:r>
              <a:rPr lang="en-US" sz="2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Điểm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khác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biệt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so </a:t>
            </a:r>
            <a:r>
              <a:rPr lang="en-US" sz="2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dòng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thang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ELENESSA</a:t>
            </a:r>
            <a:endPara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10"/>
          </p:nvPr>
        </p:nvSpPr>
        <p:spPr>
          <a:xfrm>
            <a:off x="214282" y="6429396"/>
            <a:ext cx="2133600" cy="428604"/>
          </a:xfrm>
        </p:spPr>
        <p:txBody>
          <a:bodyPr/>
          <a:lstStyle/>
          <a:p>
            <a:endParaRPr lang="en-US" sz="500" dirty="0" smtClean="0"/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www.tle.com.vn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196752"/>
            <a:ext cx="6858000" cy="3257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44" y="131763"/>
            <a:ext cx="8001056" cy="630237"/>
          </a:xfrm>
        </p:spPr>
        <p:txBody>
          <a:bodyPr>
            <a:normAutofit fontScale="90000"/>
          </a:bodyPr>
          <a:lstStyle/>
          <a:p>
            <a:pPr eaLnBrk="0" hangingPunct="0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tin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chung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về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thang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Nexiez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MRL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28596" y="1377950"/>
            <a:ext cx="8358246" cy="3830638"/>
          </a:xfrm>
        </p:spPr>
        <p:txBody>
          <a:bodyPr/>
          <a:lstStyle/>
          <a:p>
            <a:pPr>
              <a:buNone/>
            </a:pPr>
            <a:endParaRPr lang="en-US" sz="900" dirty="0" smtClean="0">
              <a:solidFill>
                <a:schemeClr val="accent1"/>
              </a:solidFill>
            </a:endParaRPr>
          </a:p>
          <a:p>
            <a:pPr>
              <a:buNone/>
            </a:pPr>
            <a:endParaRPr lang="en-US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>
          <a:xfrm>
            <a:off x="214282" y="6429396"/>
            <a:ext cx="2133600" cy="428604"/>
          </a:xfrm>
        </p:spPr>
        <p:txBody>
          <a:bodyPr/>
          <a:lstStyle/>
          <a:p>
            <a:endParaRPr lang="en-US" sz="500" dirty="0" smtClean="0"/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www.tle.com.vn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14282" y="1071547"/>
          <a:ext cx="8643998" cy="5286412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1759771"/>
                <a:gridCol w="6884227"/>
              </a:tblGrid>
              <a:tr h="24488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200" kern="1050" dirty="0">
                        <a:latin typeface="Arial"/>
                        <a:ea typeface="MS PGothic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Chi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tiết</a:t>
                      </a:r>
                      <a:endParaRPr lang="en-US" sz="13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</a:tr>
              <a:tr h="24488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Mục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đích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sử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dụng</a:t>
                      </a:r>
                      <a:endParaRPr lang="en-US" sz="13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kern="1050">
                          <a:latin typeface="Times New Roman" pitchFamily="18" charset="0"/>
                          <a:cs typeface="Times New Roman" pitchFamily="18" charset="0"/>
                        </a:rPr>
                        <a:t>Chở khách</a:t>
                      </a:r>
                      <a:endParaRPr lang="en-US" sz="130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</a:tr>
              <a:tr h="227588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Tải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trọng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(kg) &amp;</a:t>
                      </a:r>
                      <a:endParaRPr lang="en-US" sz="1300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Số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hành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khách</a:t>
                      </a:r>
                      <a:endParaRPr lang="en-US" sz="13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Tiêu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chuẩn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[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EN81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-1]</a:t>
                      </a:r>
                      <a:endParaRPr lang="en-US" sz="1300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450kg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, 6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hành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khách</a:t>
                      </a:r>
                      <a:endParaRPr lang="en-US" sz="1300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550kg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, 7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hành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khách</a:t>
                      </a:r>
                      <a:endParaRPr lang="en-US" sz="1300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lang="en-US" sz="1300" b="1" kern="1050" dirty="0" err="1">
                          <a:latin typeface="Times New Roman" pitchFamily="18" charset="0"/>
                          <a:cs typeface="Times New Roman" pitchFamily="18" charset="0"/>
                        </a:rPr>
                        <a:t>630kg</a:t>
                      </a:r>
                      <a:r>
                        <a:rPr lang="en-US" sz="1300" b="1" kern="1050" dirty="0">
                          <a:latin typeface="Times New Roman" pitchFamily="18" charset="0"/>
                          <a:cs typeface="Times New Roman" pitchFamily="18" charset="0"/>
                        </a:rPr>
                        <a:t>, 8 </a:t>
                      </a:r>
                      <a:r>
                        <a:rPr lang="en-US" sz="1300" b="1" kern="1050" dirty="0" err="1">
                          <a:latin typeface="Times New Roman" pitchFamily="18" charset="0"/>
                          <a:cs typeface="Times New Roman" pitchFamily="18" charset="0"/>
                        </a:rPr>
                        <a:t>hành</a:t>
                      </a:r>
                      <a:r>
                        <a:rPr lang="en-US" sz="1300" b="1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b="1" kern="1050" dirty="0" err="1">
                          <a:latin typeface="Times New Roman" pitchFamily="18" charset="0"/>
                          <a:cs typeface="Times New Roman" pitchFamily="18" charset="0"/>
                        </a:rPr>
                        <a:t>khách</a:t>
                      </a:r>
                      <a:endParaRPr lang="en-US" sz="13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825kg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, 11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hành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khách</a:t>
                      </a:r>
                      <a:endParaRPr lang="en-US" sz="1300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1050kg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, 14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hành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khách</a:t>
                      </a:r>
                      <a:endParaRPr lang="en-US" sz="13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</a:tr>
              <a:tr h="252076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kern="1050">
                          <a:latin typeface="Times New Roman" pitchFamily="18" charset="0"/>
                          <a:cs typeface="Times New Roman" pitchFamily="18" charset="0"/>
                        </a:rPr>
                        <a:t>Tốc độ</a:t>
                      </a:r>
                      <a:endParaRPr lang="en-US" sz="130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[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Không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có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chức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năng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điều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chỉnh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tốc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độ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]</a:t>
                      </a:r>
                      <a:endParaRPr lang="en-US" sz="1300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1.0m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/s</a:t>
                      </a:r>
                      <a:endParaRPr lang="en-US" sz="1300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1.6m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/s (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1.5m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/s for and )</a:t>
                      </a:r>
                      <a:endParaRPr lang="en-US" sz="1300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1.75m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/s</a:t>
                      </a:r>
                      <a:endParaRPr lang="en-US" sz="1300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[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Có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chức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năng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điều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chỉnh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tốc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độ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]</a:t>
                      </a:r>
                      <a:endParaRPr lang="en-US" sz="1300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1.0m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/s </a:t>
                      </a:r>
                      <a:r>
                        <a:rPr lang="en-US" sz="1300" kern="1050" dirty="0" smtClean="0">
                          <a:latin typeface="Times New Roman" pitchFamily="18" charset="0"/>
                          <a:cs typeface="Times New Roman" pitchFamily="18" charset="0"/>
                        </a:rPr>
                        <a:t>&lt;</a:t>
                      </a:r>
                      <a:r>
                        <a:rPr lang="en-US" sz="1300" kern="105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tốc</a:t>
                      </a:r>
                      <a:r>
                        <a:rPr lang="en-US" sz="1300" kern="105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độ</a:t>
                      </a:r>
                      <a:r>
                        <a:rPr lang="en-US" sz="1300" kern="105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thường</a:t>
                      </a:r>
                      <a:r>
                        <a:rPr lang="en-US" sz="1300" kern="1050" dirty="0" smtClean="0">
                          <a:latin typeface="Times New Roman" pitchFamily="18" charset="0"/>
                          <a:cs typeface="Times New Roman" pitchFamily="18" charset="0"/>
                        </a:rPr>
                        <a:t>&gt; 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  <a:sym typeface="Wingdings"/>
                        </a:rPr>
                        <a:t>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1.6m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/s &lt;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Khi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trọng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lượng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cabin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với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đối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trọng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là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tương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đương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&gt; (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1.5m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/s </a:t>
                      </a:r>
                      <a:r>
                        <a:rPr lang="en-US" sz="1300" kern="105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Với</a:t>
                      </a:r>
                      <a:r>
                        <a:rPr lang="en-US" sz="1300" kern="105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Korea </a:t>
                      </a:r>
                      <a:r>
                        <a:rPr lang="en-US" sz="1300" kern="105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và</a:t>
                      </a:r>
                      <a:r>
                        <a:rPr lang="en-US" sz="1300" kern="105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Taiwan</a:t>
                      </a:r>
                      <a:r>
                        <a:rPr lang="en-US" sz="1300" kern="105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lang="en-US" sz="13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229600" cy="501352"/>
          </a:xfrm>
        </p:spPr>
        <p:txBody>
          <a:bodyPr>
            <a:normAutofit/>
          </a:bodyPr>
          <a:lstStyle/>
          <a:p>
            <a:r>
              <a:rPr lang="en-US" sz="2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Điểm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khác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biệt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so </a:t>
            </a:r>
            <a:r>
              <a:rPr lang="en-US" sz="2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dòng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thang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ELENESSA</a:t>
            </a:r>
            <a:endPara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10"/>
          </p:nvPr>
        </p:nvSpPr>
        <p:spPr>
          <a:xfrm>
            <a:off x="214282" y="6429396"/>
            <a:ext cx="2133600" cy="428604"/>
          </a:xfrm>
        </p:spPr>
        <p:txBody>
          <a:bodyPr/>
          <a:lstStyle/>
          <a:p>
            <a:endParaRPr lang="en-US" sz="500" dirty="0" smtClean="0"/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www.tle.com.vn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412776"/>
            <a:ext cx="7086600" cy="4032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16632"/>
            <a:ext cx="8229600" cy="501352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Sàn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cabin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10"/>
          </p:nvPr>
        </p:nvSpPr>
        <p:spPr>
          <a:xfrm>
            <a:off x="214282" y="6429396"/>
            <a:ext cx="2133600" cy="428604"/>
          </a:xfrm>
        </p:spPr>
        <p:txBody>
          <a:bodyPr/>
          <a:lstStyle/>
          <a:p>
            <a:endParaRPr lang="en-US" sz="500" dirty="0" smtClean="0"/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www.tle.com.vn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1960" y="476672"/>
            <a:ext cx="3417720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3356992"/>
            <a:ext cx="753427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Khung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cabin – 1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tay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giằng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www.tle.com.vn</a:t>
            </a:r>
            <a:endParaRPr lang="vi-VN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908720"/>
            <a:ext cx="8358246" cy="557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1"/>
          <p:cNvSpPr>
            <a:spLocks noGrp="1"/>
          </p:cNvSpPr>
          <p:nvPr>
            <p:ph type="title"/>
          </p:nvPr>
        </p:nvSpPr>
        <p:spPr>
          <a:xfrm>
            <a:off x="428625" y="500063"/>
            <a:ext cx="8229600" cy="571500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CA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CÂU NGẮN MẠCH – CHẠY U/D</a:t>
            </a:r>
            <a:r>
              <a:rPr lang="fr-CA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fr-CA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endParaRPr lang="fr-CA" sz="20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435" name="Content Placeholder 3"/>
          <p:cNvSpPr>
            <a:spLocks noGrp="1"/>
          </p:cNvSpPr>
          <p:nvPr>
            <p:ph idx="1"/>
          </p:nvPr>
        </p:nvSpPr>
        <p:spPr>
          <a:xfrm>
            <a:off x="323528" y="1052736"/>
            <a:ext cx="8429625" cy="5544616"/>
          </a:xfrm>
        </p:spPr>
        <p:txBody>
          <a:bodyPr/>
          <a:lstStyle/>
          <a:p>
            <a:pPr eaLnBrk="1" hangingPunct="1">
              <a:buNone/>
            </a:pPr>
            <a:r>
              <a:rPr lang="en-US" sz="1800" u="sng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Mạch</a:t>
            </a:r>
            <a:r>
              <a:rPr lang="en-US" sz="1800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an </a:t>
            </a:r>
            <a:r>
              <a:rPr lang="en-US" sz="1800" u="sng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toàn</a:t>
            </a:r>
            <a:r>
              <a:rPr lang="en-US" sz="1800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18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420 → 78 </a:t>
            </a:r>
            <a:r>
              <a:rPr lang="en-US" sz="1800" b="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trên</a:t>
            </a:r>
            <a:r>
              <a:rPr lang="en-US" sz="18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b="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</a:t>
            </a:r>
            <a:r>
              <a:rPr lang="en-US" sz="18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R1</a:t>
            </a:r>
          </a:p>
          <a:p>
            <a:pPr eaLnBrk="1" hangingPunct="1">
              <a:buNone/>
            </a:pPr>
            <a:r>
              <a:rPr lang="en-US" sz="1800" u="sng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Mạch</a:t>
            </a:r>
            <a:r>
              <a:rPr lang="en-US" sz="1800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an </a:t>
            </a:r>
            <a:r>
              <a:rPr lang="en-US" sz="1800" u="sng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toàn</a:t>
            </a:r>
            <a:r>
              <a:rPr lang="en-US" sz="1800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u="sng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cửa</a:t>
            </a:r>
            <a:r>
              <a:rPr lang="en-US" sz="1800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18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420 → G4 </a:t>
            </a:r>
          </a:p>
          <a:p>
            <a:pPr eaLnBrk="1" hangingPunct="1">
              <a:buNone/>
            </a:pPr>
            <a:r>
              <a:rPr lang="en-US" sz="1800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Ground</a:t>
            </a:r>
            <a:r>
              <a:rPr lang="en-US" sz="1800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18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RCE-B01 → RCE-A03 </a:t>
            </a:r>
            <a:r>
              <a:rPr lang="en-US" sz="1800" b="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trên</a:t>
            </a:r>
            <a:r>
              <a:rPr lang="en-US" sz="18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b="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</a:t>
            </a:r>
            <a:r>
              <a:rPr lang="en-US" sz="18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R1</a:t>
            </a:r>
          </a:p>
          <a:p>
            <a:pPr eaLnBrk="1" hangingPunct="1">
              <a:buNone/>
            </a:pPr>
            <a:r>
              <a:rPr lang="en-US" sz="1800" u="sng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Giới</a:t>
            </a:r>
            <a:r>
              <a:rPr lang="en-US" sz="1800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u="sng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hạn</a:t>
            </a:r>
            <a:r>
              <a:rPr lang="en-US" sz="1800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18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420- UL, 420-DL</a:t>
            </a:r>
          </a:p>
          <a:p>
            <a:pPr>
              <a:buNone/>
            </a:pPr>
            <a:r>
              <a:rPr lang="en-US" sz="1800" u="sng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Giả</a:t>
            </a:r>
            <a:r>
              <a:rPr lang="en-US" sz="1800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u="sng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tín</a:t>
            </a:r>
            <a:r>
              <a:rPr lang="en-US" sz="1800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u="sng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hiệu</a:t>
            </a:r>
            <a:r>
              <a:rPr lang="en-US" sz="1800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sz="1800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đầu</a:t>
            </a:r>
            <a:r>
              <a:rPr lang="en-US" sz="1800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ca:</a:t>
            </a:r>
            <a:r>
              <a:rPr lang="en-US" sz="18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RCH PA01 – PB07</a:t>
            </a:r>
          </a:p>
          <a:p>
            <a:pPr algn="just">
              <a:buNone/>
            </a:pPr>
            <a:r>
              <a:rPr lang="en-US" sz="1800" u="sng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Chú</a:t>
            </a:r>
            <a:r>
              <a:rPr lang="en-US" sz="1800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ý: </a:t>
            </a:r>
            <a:r>
              <a:rPr lang="en-US" sz="1800" b="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sz="18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b="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dòng</a:t>
            </a:r>
            <a:r>
              <a:rPr lang="en-US" sz="18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b="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thang</a:t>
            </a:r>
            <a:r>
              <a:rPr lang="en-US" sz="18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NEXIEZ-MRL </a:t>
            </a:r>
            <a:r>
              <a:rPr lang="en-US" sz="1800" b="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không</a:t>
            </a:r>
            <a:r>
              <a:rPr lang="en-US" sz="18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b="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phòng</a:t>
            </a:r>
            <a:r>
              <a:rPr lang="en-US" sz="18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b="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máy</a:t>
            </a:r>
            <a:r>
              <a:rPr lang="en-US" sz="18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do </a:t>
            </a:r>
            <a:r>
              <a:rPr lang="vi-VN" sz="18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đó</a:t>
            </a:r>
            <a:r>
              <a:rPr lang="en-US" sz="18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8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 witch </a:t>
            </a:r>
            <a:r>
              <a:rPr lang="en-US" sz="1800" b="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cửa</a:t>
            </a:r>
            <a:r>
              <a:rPr lang="en-US" sz="18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sz="18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đóng</a:t>
            </a:r>
            <a:r>
              <a:rPr lang="en-US" sz="18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b="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thì</a:t>
            </a:r>
            <a:r>
              <a:rPr lang="en-US" sz="18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b="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thang</a:t>
            </a:r>
            <a:r>
              <a:rPr lang="en-US" sz="18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b="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mới</a:t>
            </a:r>
            <a:r>
              <a:rPr lang="en-US" sz="18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b="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chạy</a:t>
            </a:r>
            <a:r>
              <a:rPr lang="en-US" sz="18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sz="18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đ</a:t>
            </a:r>
            <a:r>
              <a:rPr lang="en-US" sz="18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 UD</a:t>
            </a:r>
            <a:endParaRPr lang="en-US" sz="1800" b="0" u="sng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 txBox="1">
            <a:spLocks noChangeArrowheads="1"/>
          </p:cNvSpPr>
          <p:nvPr/>
        </p:nvSpPr>
        <p:spPr>
          <a:xfrm>
            <a:off x="1115616" y="0"/>
            <a:ext cx="6858000" cy="683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lvl="0" algn="ctr" fontAlgn="auto">
              <a:spcAft>
                <a:spcPts val="0"/>
              </a:spcAft>
              <a:defRPr/>
            </a:pPr>
            <a:r>
              <a:rPr lang="en-US" sz="2500" b="1" dirty="0" smtClean="0">
                <a:latin typeface="Times New Roman" pitchFamily="18" charset="0"/>
                <a:ea typeface="+mj-ea"/>
                <a:cs typeface="Times New Roman" pitchFamily="18" charset="0"/>
              </a:rPr>
              <a:t>Hall Inspection </a:t>
            </a:r>
            <a:r>
              <a:rPr lang="en-US" sz="2500" b="1" dirty="0" smtClean="0">
                <a:latin typeface="Times New Roman" pitchFamily="18" charset="0"/>
                <a:ea typeface="+mj-ea"/>
                <a:cs typeface="Times New Roman" pitchFamily="18" charset="0"/>
              </a:rPr>
              <a:t>Panel ( HIP)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528" y="1052736"/>
            <a:ext cx="54006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Hộp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điều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khiển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ngoài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(HIP)</a:t>
            </a: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trường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hợp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cứu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hộ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RSQ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Led 5: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sáng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khi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thang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chạy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lên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Led 41DG: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sáng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khi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thang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chạy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xuống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Led 29: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thể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hiện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tốc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độ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carbin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1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đèn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nháy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càng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nhanh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tốc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độ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carbin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càng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nhanh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Led DZ: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sáng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khi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carbin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bằng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tầng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1">
              <a:buFont typeface="Arial" pitchFamily="34" charset="0"/>
              <a:buChar char="•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58738" lvl="1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Tài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liệu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tham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khảo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 C-7-C3450.3a)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5364088" y="980728"/>
            <a:ext cx="3240360" cy="5400600"/>
            <a:chOff x="9294" y="7724"/>
            <a:chExt cx="1800" cy="3483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10399" y="7907"/>
              <a:ext cx="695" cy="3300"/>
              <a:chOff x="4828" y="4704"/>
              <a:chExt cx="1535" cy="7288"/>
            </a:xfrm>
          </p:grpSpPr>
          <p:sp>
            <p:nvSpPr>
              <p:cNvPr id="4100" name="Freeform 4"/>
              <p:cNvSpPr>
                <a:spLocks/>
              </p:cNvSpPr>
              <p:nvPr/>
            </p:nvSpPr>
            <p:spPr bwMode="auto">
              <a:xfrm>
                <a:off x="5880" y="10496"/>
                <a:ext cx="26" cy="21"/>
              </a:xfrm>
              <a:custGeom>
                <a:avLst/>
                <a:gdLst/>
                <a:ahLst/>
                <a:cxnLst>
                  <a:cxn ang="0">
                    <a:pos x="13" y="12"/>
                  </a:cxn>
                  <a:cxn ang="0">
                    <a:pos x="26" y="12"/>
                  </a:cxn>
                  <a:cxn ang="0">
                    <a:pos x="26" y="12"/>
                  </a:cxn>
                  <a:cxn ang="0">
                    <a:pos x="23" y="18"/>
                  </a:cxn>
                  <a:cxn ang="0">
                    <a:pos x="20" y="21"/>
                  </a:cxn>
                  <a:cxn ang="0">
                    <a:pos x="13" y="21"/>
                  </a:cxn>
                  <a:cxn ang="0">
                    <a:pos x="7" y="21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7" y="0"/>
                  </a:cxn>
                  <a:cxn ang="0">
                    <a:pos x="13" y="0"/>
                  </a:cxn>
                  <a:cxn ang="0">
                    <a:pos x="20" y="0"/>
                  </a:cxn>
                  <a:cxn ang="0">
                    <a:pos x="23" y="6"/>
                  </a:cxn>
                  <a:cxn ang="0">
                    <a:pos x="26" y="12"/>
                  </a:cxn>
                  <a:cxn ang="0">
                    <a:pos x="26" y="12"/>
                  </a:cxn>
                  <a:cxn ang="0">
                    <a:pos x="13" y="12"/>
                  </a:cxn>
                </a:cxnLst>
                <a:rect l="0" t="0" r="r" b="b"/>
                <a:pathLst>
                  <a:path w="26" h="21">
                    <a:moveTo>
                      <a:pt x="13" y="12"/>
                    </a:moveTo>
                    <a:lnTo>
                      <a:pt x="26" y="12"/>
                    </a:lnTo>
                    <a:lnTo>
                      <a:pt x="26" y="12"/>
                    </a:lnTo>
                    <a:lnTo>
                      <a:pt x="23" y="18"/>
                    </a:lnTo>
                    <a:lnTo>
                      <a:pt x="20" y="21"/>
                    </a:lnTo>
                    <a:lnTo>
                      <a:pt x="13" y="21"/>
                    </a:lnTo>
                    <a:lnTo>
                      <a:pt x="7" y="21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7" y="0"/>
                    </a:lnTo>
                    <a:lnTo>
                      <a:pt x="13" y="0"/>
                    </a:lnTo>
                    <a:lnTo>
                      <a:pt x="20" y="0"/>
                    </a:lnTo>
                    <a:lnTo>
                      <a:pt x="23" y="6"/>
                    </a:lnTo>
                    <a:lnTo>
                      <a:pt x="26" y="12"/>
                    </a:lnTo>
                    <a:lnTo>
                      <a:pt x="26" y="12"/>
                    </a:lnTo>
                    <a:lnTo>
                      <a:pt x="13" y="12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1" name="Line 5"/>
              <p:cNvSpPr>
                <a:spLocks noChangeShapeType="1"/>
              </p:cNvSpPr>
              <p:nvPr/>
            </p:nvSpPr>
            <p:spPr bwMode="auto">
              <a:xfrm flipH="1">
                <a:off x="5310" y="7615"/>
                <a:ext cx="3" cy="3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2" name="Line 6"/>
              <p:cNvSpPr>
                <a:spLocks noChangeShapeType="1"/>
              </p:cNvSpPr>
              <p:nvPr/>
            </p:nvSpPr>
            <p:spPr bwMode="auto">
              <a:xfrm flipH="1">
                <a:off x="5176" y="7489"/>
                <a:ext cx="3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3" name="Line 7"/>
              <p:cNvSpPr>
                <a:spLocks noChangeShapeType="1"/>
              </p:cNvSpPr>
              <p:nvPr/>
            </p:nvSpPr>
            <p:spPr bwMode="auto">
              <a:xfrm>
                <a:off x="5064" y="7382"/>
                <a:ext cx="46" cy="43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4" name="Line 8"/>
              <p:cNvSpPr>
                <a:spLocks noChangeShapeType="1"/>
              </p:cNvSpPr>
              <p:nvPr/>
            </p:nvSpPr>
            <p:spPr bwMode="auto">
              <a:xfrm>
                <a:off x="5126" y="7440"/>
                <a:ext cx="46" cy="43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5" name="Line 9"/>
              <p:cNvSpPr>
                <a:spLocks noChangeShapeType="1"/>
              </p:cNvSpPr>
              <p:nvPr/>
            </p:nvSpPr>
            <p:spPr bwMode="auto">
              <a:xfrm>
                <a:off x="5189" y="7499"/>
                <a:ext cx="46" cy="4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6" name="Line 10"/>
              <p:cNvSpPr>
                <a:spLocks noChangeShapeType="1"/>
              </p:cNvSpPr>
              <p:nvPr/>
            </p:nvSpPr>
            <p:spPr bwMode="auto">
              <a:xfrm>
                <a:off x="5251" y="7560"/>
                <a:ext cx="49" cy="43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7" name="Line 11"/>
              <p:cNvSpPr>
                <a:spLocks noChangeShapeType="1"/>
              </p:cNvSpPr>
              <p:nvPr/>
            </p:nvSpPr>
            <p:spPr bwMode="auto">
              <a:xfrm>
                <a:off x="5313" y="7618"/>
                <a:ext cx="49" cy="43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8" name="Line 12"/>
              <p:cNvSpPr>
                <a:spLocks noChangeShapeType="1"/>
              </p:cNvSpPr>
              <p:nvPr/>
            </p:nvSpPr>
            <p:spPr bwMode="auto">
              <a:xfrm>
                <a:off x="5379" y="7677"/>
                <a:ext cx="46" cy="43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9" name="Line 13"/>
              <p:cNvSpPr>
                <a:spLocks noChangeShapeType="1"/>
              </p:cNvSpPr>
              <p:nvPr/>
            </p:nvSpPr>
            <p:spPr bwMode="auto">
              <a:xfrm>
                <a:off x="5094" y="7357"/>
                <a:ext cx="45" cy="43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0" name="Line 14"/>
              <p:cNvSpPr>
                <a:spLocks noChangeShapeType="1"/>
              </p:cNvSpPr>
              <p:nvPr/>
            </p:nvSpPr>
            <p:spPr bwMode="auto">
              <a:xfrm>
                <a:off x="5156" y="7416"/>
                <a:ext cx="46" cy="43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1" name="Line 15"/>
              <p:cNvSpPr>
                <a:spLocks noChangeShapeType="1"/>
              </p:cNvSpPr>
              <p:nvPr/>
            </p:nvSpPr>
            <p:spPr bwMode="auto">
              <a:xfrm>
                <a:off x="5218" y="7474"/>
                <a:ext cx="46" cy="43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2" name="Line 16"/>
              <p:cNvSpPr>
                <a:spLocks noChangeShapeType="1"/>
              </p:cNvSpPr>
              <p:nvPr/>
            </p:nvSpPr>
            <p:spPr bwMode="auto">
              <a:xfrm>
                <a:off x="5280" y="7532"/>
                <a:ext cx="46" cy="43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3" name="Line 17"/>
              <p:cNvSpPr>
                <a:spLocks noChangeShapeType="1"/>
              </p:cNvSpPr>
              <p:nvPr/>
            </p:nvSpPr>
            <p:spPr bwMode="auto">
              <a:xfrm>
                <a:off x="5343" y="7591"/>
                <a:ext cx="46" cy="43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4" name="Line 18"/>
              <p:cNvSpPr>
                <a:spLocks noChangeShapeType="1"/>
              </p:cNvSpPr>
              <p:nvPr/>
            </p:nvSpPr>
            <p:spPr bwMode="auto">
              <a:xfrm>
                <a:off x="5405" y="7649"/>
                <a:ext cx="46" cy="4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5" name="Line 19"/>
              <p:cNvSpPr>
                <a:spLocks noChangeShapeType="1"/>
              </p:cNvSpPr>
              <p:nvPr/>
            </p:nvSpPr>
            <p:spPr bwMode="auto">
              <a:xfrm flipV="1">
                <a:off x="5064" y="7357"/>
                <a:ext cx="30" cy="25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6" name="Line 20"/>
              <p:cNvSpPr>
                <a:spLocks noChangeShapeType="1"/>
              </p:cNvSpPr>
              <p:nvPr/>
            </p:nvSpPr>
            <p:spPr bwMode="auto">
              <a:xfrm flipV="1">
                <a:off x="5428" y="7695"/>
                <a:ext cx="26" cy="28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7" name="Line 21"/>
              <p:cNvSpPr>
                <a:spLocks noChangeShapeType="1"/>
              </p:cNvSpPr>
              <p:nvPr/>
            </p:nvSpPr>
            <p:spPr bwMode="auto">
              <a:xfrm flipH="1">
                <a:off x="5372" y="5939"/>
                <a:ext cx="6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8" name="Line 22"/>
              <p:cNvSpPr>
                <a:spLocks noChangeShapeType="1"/>
              </p:cNvSpPr>
              <p:nvPr/>
            </p:nvSpPr>
            <p:spPr bwMode="auto">
              <a:xfrm flipH="1">
                <a:off x="5284" y="5939"/>
                <a:ext cx="65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9" name="Line 23"/>
              <p:cNvSpPr>
                <a:spLocks noChangeShapeType="1"/>
              </p:cNvSpPr>
              <p:nvPr/>
            </p:nvSpPr>
            <p:spPr bwMode="auto">
              <a:xfrm flipH="1">
                <a:off x="5195" y="5939"/>
                <a:ext cx="6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0" name="Line 24"/>
              <p:cNvSpPr>
                <a:spLocks noChangeShapeType="1"/>
              </p:cNvSpPr>
              <p:nvPr/>
            </p:nvSpPr>
            <p:spPr bwMode="auto">
              <a:xfrm flipH="1">
                <a:off x="5107" y="5939"/>
                <a:ext cx="65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1" name="Line 25"/>
              <p:cNvSpPr>
                <a:spLocks noChangeShapeType="1"/>
              </p:cNvSpPr>
              <p:nvPr/>
            </p:nvSpPr>
            <p:spPr bwMode="auto">
              <a:xfrm flipH="1">
                <a:off x="5048" y="5939"/>
                <a:ext cx="3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2" name="Line 26"/>
              <p:cNvSpPr>
                <a:spLocks noChangeShapeType="1"/>
              </p:cNvSpPr>
              <p:nvPr/>
            </p:nvSpPr>
            <p:spPr bwMode="auto">
              <a:xfrm flipH="1">
                <a:off x="5372" y="5576"/>
                <a:ext cx="6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3" name="Line 27"/>
              <p:cNvSpPr>
                <a:spLocks noChangeShapeType="1"/>
              </p:cNvSpPr>
              <p:nvPr/>
            </p:nvSpPr>
            <p:spPr bwMode="auto">
              <a:xfrm flipH="1">
                <a:off x="5284" y="5576"/>
                <a:ext cx="65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4" name="Line 28"/>
              <p:cNvSpPr>
                <a:spLocks noChangeShapeType="1"/>
              </p:cNvSpPr>
              <p:nvPr/>
            </p:nvSpPr>
            <p:spPr bwMode="auto">
              <a:xfrm flipH="1">
                <a:off x="5195" y="5576"/>
                <a:ext cx="6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5" name="Line 29"/>
              <p:cNvSpPr>
                <a:spLocks noChangeShapeType="1"/>
              </p:cNvSpPr>
              <p:nvPr/>
            </p:nvSpPr>
            <p:spPr bwMode="auto">
              <a:xfrm flipH="1">
                <a:off x="5107" y="5576"/>
                <a:ext cx="65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6" name="Line 30"/>
              <p:cNvSpPr>
                <a:spLocks noChangeShapeType="1"/>
              </p:cNvSpPr>
              <p:nvPr/>
            </p:nvSpPr>
            <p:spPr bwMode="auto">
              <a:xfrm flipH="1">
                <a:off x="5048" y="5576"/>
                <a:ext cx="3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7" name="Line 31"/>
              <p:cNvSpPr>
                <a:spLocks noChangeShapeType="1"/>
              </p:cNvSpPr>
              <p:nvPr/>
            </p:nvSpPr>
            <p:spPr bwMode="auto">
              <a:xfrm>
                <a:off x="5048" y="5576"/>
                <a:ext cx="1" cy="62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8" name="Line 32"/>
              <p:cNvSpPr>
                <a:spLocks noChangeShapeType="1"/>
              </p:cNvSpPr>
              <p:nvPr/>
            </p:nvSpPr>
            <p:spPr bwMode="auto">
              <a:xfrm>
                <a:off x="5048" y="5659"/>
                <a:ext cx="1" cy="62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9" name="Line 33"/>
              <p:cNvSpPr>
                <a:spLocks noChangeShapeType="1"/>
              </p:cNvSpPr>
              <p:nvPr/>
            </p:nvSpPr>
            <p:spPr bwMode="auto">
              <a:xfrm>
                <a:off x="5048" y="5742"/>
                <a:ext cx="1" cy="62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0" name="Line 34"/>
              <p:cNvSpPr>
                <a:spLocks noChangeShapeType="1"/>
              </p:cNvSpPr>
              <p:nvPr/>
            </p:nvSpPr>
            <p:spPr bwMode="auto">
              <a:xfrm>
                <a:off x="5048" y="5825"/>
                <a:ext cx="1" cy="6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1" name="Line 35"/>
              <p:cNvSpPr>
                <a:spLocks noChangeShapeType="1"/>
              </p:cNvSpPr>
              <p:nvPr/>
            </p:nvSpPr>
            <p:spPr bwMode="auto">
              <a:xfrm>
                <a:off x="5048" y="5908"/>
                <a:ext cx="1" cy="3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2" name="Line 36"/>
              <p:cNvSpPr>
                <a:spLocks noChangeShapeType="1"/>
              </p:cNvSpPr>
              <p:nvPr/>
            </p:nvSpPr>
            <p:spPr bwMode="auto">
              <a:xfrm>
                <a:off x="5438" y="5576"/>
                <a:ext cx="1" cy="62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3" name="Line 37"/>
              <p:cNvSpPr>
                <a:spLocks noChangeShapeType="1"/>
              </p:cNvSpPr>
              <p:nvPr/>
            </p:nvSpPr>
            <p:spPr bwMode="auto">
              <a:xfrm>
                <a:off x="5438" y="5659"/>
                <a:ext cx="1" cy="62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4" name="Line 38"/>
              <p:cNvSpPr>
                <a:spLocks noChangeShapeType="1"/>
              </p:cNvSpPr>
              <p:nvPr/>
            </p:nvSpPr>
            <p:spPr bwMode="auto">
              <a:xfrm>
                <a:off x="5438" y="5742"/>
                <a:ext cx="1" cy="62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5" name="Line 39"/>
              <p:cNvSpPr>
                <a:spLocks noChangeShapeType="1"/>
              </p:cNvSpPr>
              <p:nvPr/>
            </p:nvSpPr>
            <p:spPr bwMode="auto">
              <a:xfrm>
                <a:off x="5438" y="5825"/>
                <a:ext cx="1" cy="6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6" name="Line 40"/>
              <p:cNvSpPr>
                <a:spLocks noChangeShapeType="1"/>
              </p:cNvSpPr>
              <p:nvPr/>
            </p:nvSpPr>
            <p:spPr bwMode="auto">
              <a:xfrm>
                <a:off x="5438" y="5908"/>
                <a:ext cx="1" cy="3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7" name="Line 41"/>
              <p:cNvSpPr>
                <a:spLocks noChangeShapeType="1"/>
              </p:cNvSpPr>
              <p:nvPr/>
            </p:nvSpPr>
            <p:spPr bwMode="auto">
              <a:xfrm>
                <a:off x="6362" y="10284"/>
                <a:ext cx="1" cy="92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8" name="Line 42"/>
              <p:cNvSpPr>
                <a:spLocks noChangeShapeType="1"/>
              </p:cNvSpPr>
              <p:nvPr/>
            </p:nvSpPr>
            <p:spPr bwMode="auto">
              <a:xfrm>
                <a:off x="5661" y="10278"/>
                <a:ext cx="1" cy="135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9" name="Line 43"/>
              <p:cNvSpPr>
                <a:spLocks noChangeShapeType="1"/>
              </p:cNvSpPr>
              <p:nvPr/>
            </p:nvSpPr>
            <p:spPr bwMode="auto">
              <a:xfrm>
                <a:off x="5661" y="10278"/>
                <a:ext cx="43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0" name="Line 44"/>
              <p:cNvSpPr>
                <a:spLocks noChangeShapeType="1"/>
              </p:cNvSpPr>
              <p:nvPr/>
            </p:nvSpPr>
            <p:spPr bwMode="auto">
              <a:xfrm flipV="1">
                <a:off x="6149" y="10084"/>
                <a:ext cx="1" cy="1904"/>
              </a:xfrm>
              <a:prstGeom prst="line">
                <a:avLst/>
              </a:prstGeom>
              <a:noFill/>
              <a:ln w="190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1" name="Line 45"/>
              <p:cNvSpPr>
                <a:spLocks noChangeShapeType="1"/>
              </p:cNvSpPr>
              <p:nvPr/>
            </p:nvSpPr>
            <p:spPr bwMode="auto">
              <a:xfrm>
                <a:off x="4831" y="11988"/>
                <a:ext cx="1318" cy="1"/>
              </a:xfrm>
              <a:prstGeom prst="line">
                <a:avLst/>
              </a:prstGeom>
              <a:noFill/>
              <a:ln w="190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2" name="Line 46"/>
              <p:cNvSpPr>
                <a:spLocks noChangeShapeType="1"/>
              </p:cNvSpPr>
              <p:nvPr/>
            </p:nvSpPr>
            <p:spPr bwMode="auto">
              <a:xfrm>
                <a:off x="4884" y="10413"/>
                <a:ext cx="777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3" name="Line 47"/>
              <p:cNvSpPr>
                <a:spLocks noChangeShapeType="1"/>
              </p:cNvSpPr>
              <p:nvPr/>
            </p:nvSpPr>
            <p:spPr bwMode="auto">
              <a:xfrm>
                <a:off x="4884" y="10812"/>
                <a:ext cx="121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4" name="Line 48"/>
              <p:cNvSpPr>
                <a:spLocks noChangeShapeType="1"/>
              </p:cNvSpPr>
              <p:nvPr/>
            </p:nvSpPr>
            <p:spPr bwMode="auto">
              <a:xfrm>
                <a:off x="4884" y="10413"/>
                <a:ext cx="1" cy="399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5" name="Line 49"/>
              <p:cNvSpPr>
                <a:spLocks noChangeShapeType="1"/>
              </p:cNvSpPr>
              <p:nvPr/>
            </p:nvSpPr>
            <p:spPr bwMode="auto">
              <a:xfrm>
                <a:off x="6100" y="10278"/>
                <a:ext cx="1" cy="534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6" name="Line 50"/>
              <p:cNvSpPr>
                <a:spLocks noChangeShapeType="1"/>
              </p:cNvSpPr>
              <p:nvPr/>
            </p:nvSpPr>
            <p:spPr bwMode="auto">
              <a:xfrm flipH="1">
                <a:off x="6149" y="10084"/>
                <a:ext cx="21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7" name="Freeform 51"/>
              <p:cNvSpPr>
                <a:spLocks/>
              </p:cNvSpPr>
              <p:nvPr/>
            </p:nvSpPr>
            <p:spPr bwMode="auto">
              <a:xfrm>
                <a:off x="4910" y="11383"/>
                <a:ext cx="131" cy="120"/>
              </a:xfrm>
              <a:custGeom>
                <a:avLst/>
                <a:gdLst/>
                <a:ahLst/>
                <a:cxnLst>
                  <a:cxn ang="0">
                    <a:pos x="131" y="59"/>
                  </a:cxn>
                  <a:cxn ang="0">
                    <a:pos x="128" y="77"/>
                  </a:cxn>
                  <a:cxn ang="0">
                    <a:pos x="118" y="96"/>
                  </a:cxn>
                  <a:cxn ang="0">
                    <a:pos x="102" y="108"/>
                  </a:cxn>
                  <a:cxn ang="0">
                    <a:pos x="85" y="117"/>
                  </a:cxn>
                  <a:cxn ang="0">
                    <a:pos x="66" y="120"/>
                  </a:cxn>
                  <a:cxn ang="0">
                    <a:pos x="46" y="117"/>
                  </a:cxn>
                  <a:cxn ang="0">
                    <a:pos x="26" y="108"/>
                  </a:cxn>
                  <a:cxn ang="0">
                    <a:pos x="13" y="96"/>
                  </a:cxn>
                  <a:cxn ang="0">
                    <a:pos x="3" y="77"/>
                  </a:cxn>
                  <a:cxn ang="0">
                    <a:pos x="0" y="59"/>
                  </a:cxn>
                  <a:cxn ang="0">
                    <a:pos x="3" y="40"/>
                  </a:cxn>
                  <a:cxn ang="0">
                    <a:pos x="13" y="25"/>
                  </a:cxn>
                  <a:cxn ang="0">
                    <a:pos x="26" y="10"/>
                  </a:cxn>
                  <a:cxn ang="0">
                    <a:pos x="46" y="0"/>
                  </a:cxn>
                  <a:cxn ang="0">
                    <a:pos x="66" y="0"/>
                  </a:cxn>
                  <a:cxn ang="0">
                    <a:pos x="85" y="0"/>
                  </a:cxn>
                  <a:cxn ang="0">
                    <a:pos x="102" y="10"/>
                  </a:cxn>
                  <a:cxn ang="0">
                    <a:pos x="118" y="25"/>
                  </a:cxn>
                  <a:cxn ang="0">
                    <a:pos x="128" y="40"/>
                  </a:cxn>
                  <a:cxn ang="0">
                    <a:pos x="131" y="59"/>
                  </a:cxn>
                </a:cxnLst>
                <a:rect l="0" t="0" r="r" b="b"/>
                <a:pathLst>
                  <a:path w="131" h="120">
                    <a:moveTo>
                      <a:pt x="131" y="59"/>
                    </a:moveTo>
                    <a:lnTo>
                      <a:pt x="128" y="77"/>
                    </a:lnTo>
                    <a:lnTo>
                      <a:pt x="118" y="96"/>
                    </a:lnTo>
                    <a:lnTo>
                      <a:pt x="102" y="108"/>
                    </a:lnTo>
                    <a:lnTo>
                      <a:pt x="85" y="117"/>
                    </a:lnTo>
                    <a:lnTo>
                      <a:pt x="66" y="120"/>
                    </a:lnTo>
                    <a:lnTo>
                      <a:pt x="46" y="117"/>
                    </a:lnTo>
                    <a:lnTo>
                      <a:pt x="26" y="108"/>
                    </a:lnTo>
                    <a:lnTo>
                      <a:pt x="13" y="96"/>
                    </a:lnTo>
                    <a:lnTo>
                      <a:pt x="3" y="77"/>
                    </a:lnTo>
                    <a:lnTo>
                      <a:pt x="0" y="59"/>
                    </a:lnTo>
                    <a:lnTo>
                      <a:pt x="3" y="40"/>
                    </a:lnTo>
                    <a:lnTo>
                      <a:pt x="13" y="25"/>
                    </a:lnTo>
                    <a:lnTo>
                      <a:pt x="26" y="10"/>
                    </a:lnTo>
                    <a:lnTo>
                      <a:pt x="46" y="0"/>
                    </a:lnTo>
                    <a:lnTo>
                      <a:pt x="66" y="0"/>
                    </a:lnTo>
                    <a:lnTo>
                      <a:pt x="85" y="0"/>
                    </a:lnTo>
                    <a:lnTo>
                      <a:pt x="102" y="10"/>
                    </a:lnTo>
                    <a:lnTo>
                      <a:pt x="118" y="25"/>
                    </a:lnTo>
                    <a:lnTo>
                      <a:pt x="128" y="40"/>
                    </a:lnTo>
                    <a:lnTo>
                      <a:pt x="131" y="59"/>
                    </a:lnTo>
                  </a:path>
                </a:pathLst>
              </a:custGeom>
              <a:noFill/>
              <a:ln w="190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8" name="Line 52"/>
              <p:cNvSpPr>
                <a:spLocks noChangeShapeType="1"/>
              </p:cNvSpPr>
              <p:nvPr/>
            </p:nvSpPr>
            <p:spPr bwMode="auto">
              <a:xfrm>
                <a:off x="5700" y="10287"/>
                <a:ext cx="1" cy="510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9" name="Line 53"/>
              <p:cNvSpPr>
                <a:spLocks noChangeShapeType="1"/>
              </p:cNvSpPr>
              <p:nvPr/>
            </p:nvSpPr>
            <p:spPr bwMode="auto">
              <a:xfrm flipH="1">
                <a:off x="5700" y="10287"/>
                <a:ext cx="387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0" name="Line 54"/>
              <p:cNvSpPr>
                <a:spLocks noChangeShapeType="1"/>
              </p:cNvSpPr>
              <p:nvPr/>
            </p:nvSpPr>
            <p:spPr bwMode="auto">
              <a:xfrm flipH="1">
                <a:off x="5759" y="10459"/>
                <a:ext cx="26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1" name="Line 55"/>
              <p:cNvSpPr>
                <a:spLocks noChangeShapeType="1"/>
              </p:cNvSpPr>
              <p:nvPr/>
            </p:nvSpPr>
            <p:spPr bwMode="auto">
              <a:xfrm flipH="1">
                <a:off x="5700" y="10797"/>
                <a:ext cx="387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2" name="Line 56"/>
              <p:cNvSpPr>
                <a:spLocks noChangeShapeType="1"/>
              </p:cNvSpPr>
              <p:nvPr/>
            </p:nvSpPr>
            <p:spPr bwMode="auto">
              <a:xfrm flipH="1">
                <a:off x="5759" y="10738"/>
                <a:ext cx="26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3" name="Line 57"/>
              <p:cNvSpPr>
                <a:spLocks noChangeShapeType="1"/>
              </p:cNvSpPr>
              <p:nvPr/>
            </p:nvSpPr>
            <p:spPr bwMode="auto">
              <a:xfrm flipH="1">
                <a:off x="5759" y="10348"/>
                <a:ext cx="26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4" name="Line 58"/>
              <p:cNvSpPr>
                <a:spLocks noChangeShapeType="1"/>
              </p:cNvSpPr>
              <p:nvPr/>
            </p:nvSpPr>
            <p:spPr bwMode="auto">
              <a:xfrm flipV="1">
                <a:off x="6087" y="10287"/>
                <a:ext cx="1" cy="510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5" name="Line 59"/>
              <p:cNvSpPr>
                <a:spLocks noChangeShapeType="1"/>
              </p:cNvSpPr>
              <p:nvPr/>
            </p:nvSpPr>
            <p:spPr bwMode="auto">
              <a:xfrm flipV="1">
                <a:off x="6028" y="10348"/>
                <a:ext cx="1" cy="390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6" name="Line 60"/>
              <p:cNvSpPr>
                <a:spLocks noChangeShapeType="1"/>
              </p:cNvSpPr>
              <p:nvPr/>
            </p:nvSpPr>
            <p:spPr bwMode="auto">
              <a:xfrm>
                <a:off x="5759" y="10348"/>
                <a:ext cx="1" cy="390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7" name="Line 61"/>
              <p:cNvSpPr>
                <a:spLocks noChangeShapeType="1"/>
              </p:cNvSpPr>
              <p:nvPr/>
            </p:nvSpPr>
            <p:spPr bwMode="auto">
              <a:xfrm flipH="1">
                <a:off x="5470" y="10662"/>
                <a:ext cx="1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8" name="Line 62"/>
              <p:cNvSpPr>
                <a:spLocks noChangeShapeType="1"/>
              </p:cNvSpPr>
              <p:nvPr/>
            </p:nvSpPr>
            <p:spPr bwMode="auto">
              <a:xfrm>
                <a:off x="5480" y="10579"/>
                <a:ext cx="1" cy="83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9" name="Line 63"/>
              <p:cNvSpPr>
                <a:spLocks noChangeShapeType="1"/>
              </p:cNvSpPr>
              <p:nvPr/>
            </p:nvSpPr>
            <p:spPr bwMode="auto">
              <a:xfrm flipV="1">
                <a:off x="5470" y="10579"/>
                <a:ext cx="1" cy="83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0" name="Line 64"/>
              <p:cNvSpPr>
                <a:spLocks noChangeShapeType="1"/>
              </p:cNvSpPr>
              <p:nvPr/>
            </p:nvSpPr>
            <p:spPr bwMode="auto">
              <a:xfrm>
                <a:off x="5470" y="10579"/>
                <a:ext cx="1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1" name="Line 65"/>
              <p:cNvSpPr>
                <a:spLocks noChangeShapeType="1"/>
              </p:cNvSpPr>
              <p:nvPr/>
            </p:nvSpPr>
            <p:spPr bwMode="auto">
              <a:xfrm flipH="1">
                <a:off x="4907" y="10438"/>
                <a:ext cx="377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2" name="Line 66"/>
              <p:cNvSpPr>
                <a:spLocks noChangeShapeType="1"/>
              </p:cNvSpPr>
              <p:nvPr/>
            </p:nvSpPr>
            <p:spPr bwMode="auto">
              <a:xfrm flipH="1">
                <a:off x="4913" y="10444"/>
                <a:ext cx="37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3" name="Line 67"/>
              <p:cNvSpPr>
                <a:spLocks noChangeShapeType="1"/>
              </p:cNvSpPr>
              <p:nvPr/>
            </p:nvSpPr>
            <p:spPr bwMode="auto">
              <a:xfrm flipH="1">
                <a:off x="4966" y="10493"/>
                <a:ext cx="318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4" name="Line 68"/>
              <p:cNvSpPr>
                <a:spLocks noChangeShapeType="1"/>
              </p:cNvSpPr>
              <p:nvPr/>
            </p:nvSpPr>
            <p:spPr bwMode="auto">
              <a:xfrm flipH="1">
                <a:off x="4979" y="10502"/>
                <a:ext cx="305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5" name="Line 69"/>
              <p:cNvSpPr>
                <a:spLocks noChangeShapeType="1"/>
              </p:cNvSpPr>
              <p:nvPr/>
            </p:nvSpPr>
            <p:spPr bwMode="auto">
              <a:xfrm flipH="1">
                <a:off x="4979" y="10738"/>
                <a:ext cx="305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6" name="Line 70"/>
              <p:cNvSpPr>
                <a:spLocks noChangeShapeType="1"/>
              </p:cNvSpPr>
              <p:nvPr/>
            </p:nvSpPr>
            <p:spPr bwMode="auto">
              <a:xfrm flipH="1">
                <a:off x="4966" y="10745"/>
                <a:ext cx="318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7" name="Line 71"/>
              <p:cNvSpPr>
                <a:spLocks noChangeShapeType="1"/>
              </p:cNvSpPr>
              <p:nvPr/>
            </p:nvSpPr>
            <p:spPr bwMode="auto">
              <a:xfrm flipH="1">
                <a:off x="4913" y="10797"/>
                <a:ext cx="37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8" name="Line 72"/>
              <p:cNvSpPr>
                <a:spLocks noChangeShapeType="1"/>
              </p:cNvSpPr>
              <p:nvPr/>
            </p:nvSpPr>
            <p:spPr bwMode="auto">
              <a:xfrm flipH="1">
                <a:off x="4907" y="10800"/>
                <a:ext cx="377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9" name="Line 73"/>
              <p:cNvSpPr>
                <a:spLocks noChangeShapeType="1"/>
              </p:cNvSpPr>
              <p:nvPr/>
            </p:nvSpPr>
            <p:spPr bwMode="auto">
              <a:xfrm flipH="1">
                <a:off x="5284" y="10444"/>
                <a:ext cx="367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0" name="Line 74"/>
              <p:cNvSpPr>
                <a:spLocks noChangeShapeType="1"/>
              </p:cNvSpPr>
              <p:nvPr/>
            </p:nvSpPr>
            <p:spPr bwMode="auto">
              <a:xfrm flipH="1">
                <a:off x="5284" y="10797"/>
                <a:ext cx="367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1" name="Line 75"/>
              <p:cNvSpPr>
                <a:spLocks noChangeShapeType="1"/>
              </p:cNvSpPr>
              <p:nvPr/>
            </p:nvSpPr>
            <p:spPr bwMode="auto">
              <a:xfrm>
                <a:off x="4900" y="10456"/>
                <a:ext cx="1" cy="18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2" name="Line 76"/>
              <p:cNvSpPr>
                <a:spLocks noChangeShapeType="1"/>
              </p:cNvSpPr>
              <p:nvPr/>
            </p:nvSpPr>
            <p:spPr bwMode="auto">
              <a:xfrm flipV="1">
                <a:off x="4900" y="10474"/>
                <a:ext cx="1" cy="20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3" name="Line 77"/>
              <p:cNvSpPr>
                <a:spLocks noChangeShapeType="1"/>
              </p:cNvSpPr>
              <p:nvPr/>
            </p:nvSpPr>
            <p:spPr bwMode="auto">
              <a:xfrm>
                <a:off x="4900" y="10680"/>
                <a:ext cx="1" cy="105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4" name="Line 78"/>
              <p:cNvSpPr>
                <a:spLocks noChangeShapeType="1"/>
              </p:cNvSpPr>
              <p:nvPr/>
            </p:nvSpPr>
            <p:spPr bwMode="auto">
              <a:xfrm flipV="1">
                <a:off x="5664" y="10456"/>
                <a:ext cx="1" cy="18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5" name="Line 79"/>
              <p:cNvSpPr>
                <a:spLocks noChangeShapeType="1"/>
              </p:cNvSpPr>
              <p:nvPr/>
            </p:nvSpPr>
            <p:spPr bwMode="auto">
              <a:xfrm flipV="1">
                <a:off x="5664" y="10680"/>
                <a:ext cx="1" cy="105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6" name="Line 80"/>
              <p:cNvSpPr>
                <a:spLocks noChangeShapeType="1"/>
              </p:cNvSpPr>
              <p:nvPr/>
            </p:nvSpPr>
            <p:spPr bwMode="auto">
              <a:xfrm flipV="1">
                <a:off x="5664" y="10474"/>
                <a:ext cx="1" cy="20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7" name="Line 81"/>
              <p:cNvSpPr>
                <a:spLocks noChangeShapeType="1"/>
              </p:cNvSpPr>
              <p:nvPr/>
            </p:nvSpPr>
            <p:spPr bwMode="auto">
              <a:xfrm flipV="1">
                <a:off x="5670" y="10680"/>
                <a:ext cx="1" cy="11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8" name="Line 82"/>
              <p:cNvSpPr>
                <a:spLocks noChangeShapeType="1"/>
              </p:cNvSpPr>
              <p:nvPr/>
            </p:nvSpPr>
            <p:spPr bwMode="auto">
              <a:xfrm flipV="1">
                <a:off x="5307" y="10493"/>
                <a:ext cx="1" cy="9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9" name="Line 83"/>
              <p:cNvSpPr>
                <a:spLocks noChangeShapeType="1"/>
              </p:cNvSpPr>
              <p:nvPr/>
            </p:nvSpPr>
            <p:spPr bwMode="auto">
              <a:xfrm flipV="1">
                <a:off x="5261" y="10493"/>
                <a:ext cx="1" cy="9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0" name="Line 84"/>
              <p:cNvSpPr>
                <a:spLocks noChangeShapeType="1"/>
              </p:cNvSpPr>
              <p:nvPr/>
            </p:nvSpPr>
            <p:spPr bwMode="auto">
              <a:xfrm flipV="1">
                <a:off x="5261" y="10738"/>
                <a:ext cx="1" cy="7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1" name="Line 85"/>
              <p:cNvSpPr>
                <a:spLocks noChangeShapeType="1"/>
              </p:cNvSpPr>
              <p:nvPr/>
            </p:nvSpPr>
            <p:spPr bwMode="auto">
              <a:xfrm flipV="1">
                <a:off x="5307" y="10738"/>
                <a:ext cx="1" cy="7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2" name="Line 86"/>
              <p:cNvSpPr>
                <a:spLocks noChangeShapeType="1"/>
              </p:cNvSpPr>
              <p:nvPr/>
            </p:nvSpPr>
            <p:spPr bwMode="auto">
              <a:xfrm flipV="1">
                <a:off x="4959" y="10499"/>
                <a:ext cx="1" cy="243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3" name="Line 87"/>
              <p:cNvSpPr>
                <a:spLocks noChangeShapeType="1"/>
              </p:cNvSpPr>
              <p:nvPr/>
            </p:nvSpPr>
            <p:spPr bwMode="auto">
              <a:xfrm flipH="1">
                <a:off x="5284" y="10493"/>
                <a:ext cx="318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4" name="Line 88"/>
              <p:cNvSpPr>
                <a:spLocks noChangeShapeType="1"/>
              </p:cNvSpPr>
              <p:nvPr/>
            </p:nvSpPr>
            <p:spPr bwMode="auto">
              <a:xfrm flipH="1">
                <a:off x="5284" y="10745"/>
                <a:ext cx="318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5" name="Line 89"/>
              <p:cNvSpPr>
                <a:spLocks noChangeShapeType="1"/>
              </p:cNvSpPr>
              <p:nvPr/>
            </p:nvSpPr>
            <p:spPr bwMode="auto">
              <a:xfrm flipV="1">
                <a:off x="5605" y="10499"/>
                <a:ext cx="1" cy="243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6" name="Line 90"/>
              <p:cNvSpPr>
                <a:spLocks noChangeShapeType="1"/>
              </p:cNvSpPr>
              <p:nvPr/>
            </p:nvSpPr>
            <p:spPr bwMode="auto">
              <a:xfrm>
                <a:off x="5533" y="10523"/>
                <a:ext cx="1" cy="194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7" name="Line 91"/>
              <p:cNvSpPr>
                <a:spLocks noChangeShapeType="1"/>
              </p:cNvSpPr>
              <p:nvPr/>
            </p:nvSpPr>
            <p:spPr bwMode="auto">
              <a:xfrm>
                <a:off x="4966" y="10511"/>
                <a:ext cx="1" cy="218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8" name="Line 92"/>
              <p:cNvSpPr>
                <a:spLocks noChangeShapeType="1"/>
              </p:cNvSpPr>
              <p:nvPr/>
            </p:nvSpPr>
            <p:spPr bwMode="auto">
              <a:xfrm>
                <a:off x="5598" y="10511"/>
                <a:ext cx="1" cy="218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9" name="Line 93"/>
              <p:cNvSpPr>
                <a:spLocks noChangeShapeType="1"/>
              </p:cNvSpPr>
              <p:nvPr/>
            </p:nvSpPr>
            <p:spPr bwMode="auto">
              <a:xfrm flipH="1">
                <a:off x="5284" y="10502"/>
                <a:ext cx="30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0" name="Line 94"/>
              <p:cNvSpPr>
                <a:spLocks noChangeShapeType="1"/>
              </p:cNvSpPr>
              <p:nvPr/>
            </p:nvSpPr>
            <p:spPr bwMode="auto">
              <a:xfrm flipH="1">
                <a:off x="5284" y="10738"/>
                <a:ext cx="30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1" name="Line 95"/>
              <p:cNvSpPr>
                <a:spLocks noChangeShapeType="1"/>
              </p:cNvSpPr>
              <p:nvPr/>
            </p:nvSpPr>
            <p:spPr bwMode="auto">
              <a:xfrm flipH="1">
                <a:off x="5284" y="10800"/>
                <a:ext cx="373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2" name="Line 96"/>
              <p:cNvSpPr>
                <a:spLocks noChangeShapeType="1"/>
              </p:cNvSpPr>
              <p:nvPr/>
            </p:nvSpPr>
            <p:spPr bwMode="auto">
              <a:xfrm flipH="1">
                <a:off x="5284" y="10438"/>
                <a:ext cx="373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3" name="Line 97"/>
              <p:cNvSpPr>
                <a:spLocks noChangeShapeType="1"/>
              </p:cNvSpPr>
              <p:nvPr/>
            </p:nvSpPr>
            <p:spPr bwMode="auto">
              <a:xfrm flipV="1">
                <a:off x="5670" y="10680"/>
                <a:ext cx="1" cy="11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4" name="Line 98"/>
              <p:cNvSpPr>
                <a:spLocks noChangeShapeType="1"/>
              </p:cNvSpPr>
              <p:nvPr/>
            </p:nvSpPr>
            <p:spPr bwMode="auto">
              <a:xfrm flipV="1">
                <a:off x="5670" y="10450"/>
                <a:ext cx="1" cy="24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5" name="Line 99"/>
              <p:cNvSpPr>
                <a:spLocks noChangeShapeType="1"/>
              </p:cNvSpPr>
              <p:nvPr/>
            </p:nvSpPr>
            <p:spPr bwMode="auto">
              <a:xfrm>
                <a:off x="4894" y="10680"/>
                <a:ext cx="1" cy="11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6" name="Line 100"/>
              <p:cNvSpPr>
                <a:spLocks noChangeShapeType="1"/>
              </p:cNvSpPr>
              <p:nvPr/>
            </p:nvSpPr>
            <p:spPr bwMode="auto">
              <a:xfrm>
                <a:off x="4894" y="10450"/>
                <a:ext cx="1" cy="24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7" name="Line 101"/>
              <p:cNvSpPr>
                <a:spLocks noChangeShapeType="1"/>
              </p:cNvSpPr>
              <p:nvPr/>
            </p:nvSpPr>
            <p:spPr bwMode="auto">
              <a:xfrm flipV="1">
                <a:off x="5670" y="10474"/>
                <a:ext cx="1" cy="20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8" name="Line 102"/>
              <p:cNvSpPr>
                <a:spLocks noChangeShapeType="1"/>
              </p:cNvSpPr>
              <p:nvPr/>
            </p:nvSpPr>
            <p:spPr bwMode="auto">
              <a:xfrm flipV="1">
                <a:off x="4894" y="10474"/>
                <a:ext cx="1" cy="20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9" name="Freeform 103"/>
              <p:cNvSpPr>
                <a:spLocks/>
              </p:cNvSpPr>
              <p:nvPr/>
            </p:nvSpPr>
            <p:spPr bwMode="auto">
              <a:xfrm>
                <a:off x="5880" y="10496"/>
                <a:ext cx="26" cy="21"/>
              </a:xfrm>
              <a:custGeom>
                <a:avLst/>
                <a:gdLst/>
                <a:ahLst/>
                <a:cxnLst>
                  <a:cxn ang="0">
                    <a:pos x="26" y="12"/>
                  </a:cxn>
                  <a:cxn ang="0">
                    <a:pos x="23" y="18"/>
                  </a:cxn>
                  <a:cxn ang="0">
                    <a:pos x="20" y="21"/>
                  </a:cxn>
                  <a:cxn ang="0">
                    <a:pos x="13" y="21"/>
                  </a:cxn>
                  <a:cxn ang="0">
                    <a:pos x="7" y="21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7" y="0"/>
                  </a:cxn>
                  <a:cxn ang="0">
                    <a:pos x="13" y="0"/>
                  </a:cxn>
                  <a:cxn ang="0">
                    <a:pos x="20" y="0"/>
                  </a:cxn>
                  <a:cxn ang="0">
                    <a:pos x="23" y="6"/>
                  </a:cxn>
                  <a:cxn ang="0">
                    <a:pos x="26" y="12"/>
                  </a:cxn>
                </a:cxnLst>
                <a:rect l="0" t="0" r="r" b="b"/>
                <a:pathLst>
                  <a:path w="26" h="21">
                    <a:moveTo>
                      <a:pt x="26" y="12"/>
                    </a:moveTo>
                    <a:lnTo>
                      <a:pt x="23" y="18"/>
                    </a:lnTo>
                    <a:lnTo>
                      <a:pt x="20" y="21"/>
                    </a:lnTo>
                    <a:lnTo>
                      <a:pt x="13" y="21"/>
                    </a:lnTo>
                    <a:lnTo>
                      <a:pt x="7" y="21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7" y="0"/>
                    </a:lnTo>
                    <a:lnTo>
                      <a:pt x="13" y="0"/>
                    </a:lnTo>
                    <a:lnTo>
                      <a:pt x="20" y="0"/>
                    </a:lnTo>
                    <a:lnTo>
                      <a:pt x="23" y="6"/>
                    </a:lnTo>
                    <a:lnTo>
                      <a:pt x="26" y="12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0" name="Freeform 104"/>
              <p:cNvSpPr>
                <a:spLocks/>
              </p:cNvSpPr>
              <p:nvPr/>
            </p:nvSpPr>
            <p:spPr bwMode="auto">
              <a:xfrm>
                <a:off x="4913" y="10603"/>
                <a:ext cx="36" cy="31"/>
              </a:xfrm>
              <a:custGeom>
                <a:avLst/>
                <a:gdLst/>
                <a:ahLst/>
                <a:cxnLst>
                  <a:cxn ang="0">
                    <a:pos x="36" y="16"/>
                  </a:cxn>
                  <a:cxn ang="0">
                    <a:pos x="33" y="25"/>
                  </a:cxn>
                  <a:cxn ang="0">
                    <a:pos x="27" y="31"/>
                  </a:cxn>
                  <a:cxn ang="0">
                    <a:pos x="17" y="31"/>
                  </a:cxn>
                  <a:cxn ang="0">
                    <a:pos x="10" y="31"/>
                  </a:cxn>
                  <a:cxn ang="0">
                    <a:pos x="4" y="25"/>
                  </a:cxn>
                  <a:cxn ang="0">
                    <a:pos x="0" y="16"/>
                  </a:cxn>
                  <a:cxn ang="0">
                    <a:pos x="4" y="10"/>
                  </a:cxn>
                  <a:cxn ang="0">
                    <a:pos x="10" y="3"/>
                  </a:cxn>
                  <a:cxn ang="0">
                    <a:pos x="17" y="0"/>
                  </a:cxn>
                  <a:cxn ang="0">
                    <a:pos x="27" y="3"/>
                  </a:cxn>
                  <a:cxn ang="0">
                    <a:pos x="33" y="10"/>
                  </a:cxn>
                  <a:cxn ang="0">
                    <a:pos x="36" y="16"/>
                  </a:cxn>
                </a:cxnLst>
                <a:rect l="0" t="0" r="r" b="b"/>
                <a:pathLst>
                  <a:path w="36" h="31">
                    <a:moveTo>
                      <a:pt x="36" y="16"/>
                    </a:moveTo>
                    <a:lnTo>
                      <a:pt x="33" y="25"/>
                    </a:lnTo>
                    <a:lnTo>
                      <a:pt x="27" y="31"/>
                    </a:lnTo>
                    <a:lnTo>
                      <a:pt x="17" y="31"/>
                    </a:lnTo>
                    <a:lnTo>
                      <a:pt x="10" y="31"/>
                    </a:lnTo>
                    <a:lnTo>
                      <a:pt x="4" y="25"/>
                    </a:lnTo>
                    <a:lnTo>
                      <a:pt x="0" y="16"/>
                    </a:lnTo>
                    <a:lnTo>
                      <a:pt x="4" y="10"/>
                    </a:lnTo>
                    <a:lnTo>
                      <a:pt x="10" y="3"/>
                    </a:lnTo>
                    <a:lnTo>
                      <a:pt x="17" y="0"/>
                    </a:lnTo>
                    <a:lnTo>
                      <a:pt x="27" y="3"/>
                    </a:lnTo>
                    <a:lnTo>
                      <a:pt x="33" y="10"/>
                    </a:lnTo>
                    <a:lnTo>
                      <a:pt x="36" y="16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1" name="Freeform 105"/>
              <p:cNvSpPr>
                <a:spLocks/>
              </p:cNvSpPr>
              <p:nvPr/>
            </p:nvSpPr>
            <p:spPr bwMode="auto">
              <a:xfrm>
                <a:off x="4910" y="10600"/>
                <a:ext cx="43" cy="40"/>
              </a:xfrm>
              <a:custGeom>
                <a:avLst/>
                <a:gdLst/>
                <a:ahLst/>
                <a:cxnLst>
                  <a:cxn ang="0">
                    <a:pos x="43" y="19"/>
                  </a:cxn>
                  <a:cxn ang="0">
                    <a:pos x="39" y="31"/>
                  </a:cxn>
                  <a:cxn ang="0">
                    <a:pos x="33" y="37"/>
                  </a:cxn>
                  <a:cxn ang="0">
                    <a:pos x="20" y="40"/>
                  </a:cxn>
                  <a:cxn ang="0">
                    <a:pos x="10" y="37"/>
                  </a:cxn>
                  <a:cxn ang="0">
                    <a:pos x="3" y="31"/>
                  </a:cxn>
                  <a:cxn ang="0">
                    <a:pos x="0" y="19"/>
                  </a:cxn>
                  <a:cxn ang="0">
                    <a:pos x="3" y="9"/>
                  </a:cxn>
                  <a:cxn ang="0">
                    <a:pos x="10" y="0"/>
                  </a:cxn>
                  <a:cxn ang="0">
                    <a:pos x="20" y="0"/>
                  </a:cxn>
                  <a:cxn ang="0">
                    <a:pos x="33" y="0"/>
                  </a:cxn>
                  <a:cxn ang="0">
                    <a:pos x="39" y="9"/>
                  </a:cxn>
                  <a:cxn ang="0">
                    <a:pos x="43" y="19"/>
                  </a:cxn>
                </a:cxnLst>
                <a:rect l="0" t="0" r="r" b="b"/>
                <a:pathLst>
                  <a:path w="43" h="40">
                    <a:moveTo>
                      <a:pt x="43" y="19"/>
                    </a:moveTo>
                    <a:lnTo>
                      <a:pt x="39" y="31"/>
                    </a:lnTo>
                    <a:lnTo>
                      <a:pt x="33" y="37"/>
                    </a:lnTo>
                    <a:lnTo>
                      <a:pt x="20" y="40"/>
                    </a:lnTo>
                    <a:lnTo>
                      <a:pt x="10" y="37"/>
                    </a:lnTo>
                    <a:lnTo>
                      <a:pt x="3" y="31"/>
                    </a:lnTo>
                    <a:lnTo>
                      <a:pt x="0" y="19"/>
                    </a:lnTo>
                    <a:lnTo>
                      <a:pt x="3" y="9"/>
                    </a:lnTo>
                    <a:lnTo>
                      <a:pt x="10" y="0"/>
                    </a:lnTo>
                    <a:lnTo>
                      <a:pt x="20" y="0"/>
                    </a:lnTo>
                    <a:lnTo>
                      <a:pt x="33" y="0"/>
                    </a:lnTo>
                    <a:lnTo>
                      <a:pt x="39" y="9"/>
                    </a:lnTo>
                    <a:lnTo>
                      <a:pt x="43" y="19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2" name="Freeform 106"/>
              <p:cNvSpPr>
                <a:spLocks/>
              </p:cNvSpPr>
              <p:nvPr/>
            </p:nvSpPr>
            <p:spPr bwMode="auto">
              <a:xfrm>
                <a:off x="5602" y="10493"/>
                <a:ext cx="3" cy="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3"/>
                  </a:cxn>
                  <a:cxn ang="0">
                    <a:pos x="3" y="6"/>
                  </a:cxn>
                </a:cxnLst>
                <a:rect l="0" t="0" r="r" b="b"/>
                <a:pathLst>
                  <a:path w="3" h="6">
                    <a:moveTo>
                      <a:pt x="0" y="0"/>
                    </a:moveTo>
                    <a:lnTo>
                      <a:pt x="3" y="3"/>
                    </a:lnTo>
                    <a:lnTo>
                      <a:pt x="3" y="6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3" name="Freeform 107"/>
              <p:cNvSpPr>
                <a:spLocks/>
              </p:cNvSpPr>
              <p:nvPr/>
            </p:nvSpPr>
            <p:spPr bwMode="auto">
              <a:xfrm>
                <a:off x="4959" y="10493"/>
                <a:ext cx="7" cy="6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3"/>
                  </a:cxn>
                  <a:cxn ang="0">
                    <a:pos x="3" y="0"/>
                  </a:cxn>
                  <a:cxn ang="0">
                    <a:pos x="7" y="0"/>
                  </a:cxn>
                </a:cxnLst>
                <a:rect l="0" t="0" r="r" b="b"/>
                <a:pathLst>
                  <a:path w="7" h="6">
                    <a:moveTo>
                      <a:pt x="0" y="6"/>
                    </a:moveTo>
                    <a:lnTo>
                      <a:pt x="0" y="3"/>
                    </a:lnTo>
                    <a:lnTo>
                      <a:pt x="3" y="0"/>
                    </a:lnTo>
                    <a:lnTo>
                      <a:pt x="7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4" name="Freeform 108"/>
              <p:cNvSpPr>
                <a:spLocks/>
              </p:cNvSpPr>
              <p:nvPr/>
            </p:nvSpPr>
            <p:spPr bwMode="auto">
              <a:xfrm>
                <a:off x="4959" y="10742"/>
                <a:ext cx="7" cy="3"/>
              </a:xfrm>
              <a:custGeom>
                <a:avLst/>
                <a:gdLst/>
                <a:ahLst/>
                <a:cxnLst>
                  <a:cxn ang="0">
                    <a:pos x="7" y="3"/>
                  </a:cxn>
                  <a:cxn ang="0">
                    <a:pos x="3" y="3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0" t="0" r="r" b="b"/>
                <a:pathLst>
                  <a:path w="7" h="3">
                    <a:moveTo>
                      <a:pt x="7" y="3"/>
                    </a:moveTo>
                    <a:lnTo>
                      <a:pt x="3" y="3"/>
                    </a:ln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5" name="Freeform 109"/>
              <p:cNvSpPr>
                <a:spLocks/>
              </p:cNvSpPr>
              <p:nvPr/>
            </p:nvSpPr>
            <p:spPr bwMode="auto">
              <a:xfrm>
                <a:off x="5602" y="10742"/>
                <a:ext cx="3" cy="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3" y="3"/>
                  </a:cxn>
                  <a:cxn ang="0">
                    <a:pos x="0" y="3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3" y="3"/>
                    </a:lnTo>
                    <a:lnTo>
                      <a:pt x="0" y="3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6" name="Freeform 110"/>
              <p:cNvSpPr>
                <a:spLocks/>
              </p:cNvSpPr>
              <p:nvPr/>
            </p:nvSpPr>
            <p:spPr bwMode="auto">
              <a:xfrm>
                <a:off x="4966" y="10502"/>
                <a:ext cx="13" cy="9"/>
              </a:xfrm>
              <a:custGeom>
                <a:avLst/>
                <a:gdLst/>
                <a:ahLst/>
                <a:cxnLst>
                  <a:cxn ang="0">
                    <a:pos x="0" y="9"/>
                  </a:cxn>
                  <a:cxn ang="0">
                    <a:pos x="3" y="3"/>
                  </a:cxn>
                  <a:cxn ang="0">
                    <a:pos x="6" y="0"/>
                  </a:cxn>
                  <a:cxn ang="0">
                    <a:pos x="13" y="0"/>
                  </a:cxn>
                </a:cxnLst>
                <a:rect l="0" t="0" r="r" b="b"/>
                <a:pathLst>
                  <a:path w="13" h="9">
                    <a:moveTo>
                      <a:pt x="0" y="9"/>
                    </a:moveTo>
                    <a:lnTo>
                      <a:pt x="3" y="3"/>
                    </a:lnTo>
                    <a:lnTo>
                      <a:pt x="6" y="0"/>
                    </a:lnTo>
                    <a:lnTo>
                      <a:pt x="13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7" name="Freeform 111"/>
              <p:cNvSpPr>
                <a:spLocks/>
              </p:cNvSpPr>
              <p:nvPr/>
            </p:nvSpPr>
            <p:spPr bwMode="auto">
              <a:xfrm>
                <a:off x="4966" y="10729"/>
                <a:ext cx="13" cy="9"/>
              </a:xfrm>
              <a:custGeom>
                <a:avLst/>
                <a:gdLst/>
                <a:ahLst/>
                <a:cxnLst>
                  <a:cxn ang="0">
                    <a:pos x="13" y="9"/>
                  </a:cxn>
                  <a:cxn ang="0">
                    <a:pos x="6" y="9"/>
                  </a:cxn>
                  <a:cxn ang="0">
                    <a:pos x="3" y="3"/>
                  </a:cxn>
                  <a:cxn ang="0">
                    <a:pos x="0" y="0"/>
                  </a:cxn>
                </a:cxnLst>
                <a:rect l="0" t="0" r="r" b="b"/>
                <a:pathLst>
                  <a:path w="13" h="9">
                    <a:moveTo>
                      <a:pt x="13" y="9"/>
                    </a:moveTo>
                    <a:lnTo>
                      <a:pt x="6" y="9"/>
                    </a:lnTo>
                    <a:lnTo>
                      <a:pt x="3" y="3"/>
                    </a:ln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8" name="Freeform 112"/>
              <p:cNvSpPr>
                <a:spLocks/>
              </p:cNvSpPr>
              <p:nvPr/>
            </p:nvSpPr>
            <p:spPr bwMode="auto">
              <a:xfrm>
                <a:off x="5588" y="10729"/>
                <a:ext cx="10" cy="9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7" y="3"/>
                  </a:cxn>
                  <a:cxn ang="0">
                    <a:pos x="4" y="9"/>
                  </a:cxn>
                  <a:cxn ang="0">
                    <a:pos x="0" y="9"/>
                  </a:cxn>
                </a:cxnLst>
                <a:rect l="0" t="0" r="r" b="b"/>
                <a:pathLst>
                  <a:path w="10" h="9">
                    <a:moveTo>
                      <a:pt x="10" y="0"/>
                    </a:moveTo>
                    <a:lnTo>
                      <a:pt x="7" y="3"/>
                    </a:lnTo>
                    <a:lnTo>
                      <a:pt x="4" y="9"/>
                    </a:lnTo>
                    <a:lnTo>
                      <a:pt x="0" y="9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9" name="Freeform 113"/>
              <p:cNvSpPr>
                <a:spLocks/>
              </p:cNvSpPr>
              <p:nvPr/>
            </p:nvSpPr>
            <p:spPr bwMode="auto">
              <a:xfrm>
                <a:off x="5588" y="10502"/>
                <a:ext cx="10" cy="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0"/>
                  </a:cxn>
                  <a:cxn ang="0">
                    <a:pos x="7" y="3"/>
                  </a:cxn>
                  <a:cxn ang="0">
                    <a:pos x="10" y="9"/>
                  </a:cxn>
                </a:cxnLst>
                <a:rect l="0" t="0" r="r" b="b"/>
                <a:pathLst>
                  <a:path w="10" h="9">
                    <a:moveTo>
                      <a:pt x="0" y="0"/>
                    </a:moveTo>
                    <a:lnTo>
                      <a:pt x="4" y="0"/>
                    </a:lnTo>
                    <a:lnTo>
                      <a:pt x="7" y="3"/>
                    </a:lnTo>
                    <a:lnTo>
                      <a:pt x="10" y="9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0" name="Freeform 114"/>
              <p:cNvSpPr>
                <a:spLocks/>
              </p:cNvSpPr>
              <p:nvPr/>
            </p:nvSpPr>
            <p:spPr bwMode="auto">
              <a:xfrm>
                <a:off x="5657" y="10438"/>
                <a:ext cx="13" cy="1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3"/>
                  </a:cxn>
                  <a:cxn ang="0">
                    <a:pos x="10" y="6"/>
                  </a:cxn>
                  <a:cxn ang="0">
                    <a:pos x="13" y="12"/>
                  </a:cxn>
                </a:cxnLst>
                <a:rect l="0" t="0" r="r" b="b"/>
                <a:pathLst>
                  <a:path w="13" h="12">
                    <a:moveTo>
                      <a:pt x="0" y="0"/>
                    </a:moveTo>
                    <a:lnTo>
                      <a:pt x="7" y="3"/>
                    </a:lnTo>
                    <a:lnTo>
                      <a:pt x="10" y="6"/>
                    </a:lnTo>
                    <a:lnTo>
                      <a:pt x="13" y="12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1" name="Freeform 115"/>
              <p:cNvSpPr>
                <a:spLocks/>
              </p:cNvSpPr>
              <p:nvPr/>
            </p:nvSpPr>
            <p:spPr bwMode="auto">
              <a:xfrm>
                <a:off x="4894" y="10438"/>
                <a:ext cx="13" cy="12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3" y="6"/>
                  </a:cxn>
                  <a:cxn ang="0">
                    <a:pos x="6" y="3"/>
                  </a:cxn>
                  <a:cxn ang="0">
                    <a:pos x="13" y="0"/>
                  </a:cxn>
                </a:cxnLst>
                <a:rect l="0" t="0" r="r" b="b"/>
                <a:pathLst>
                  <a:path w="13" h="12">
                    <a:moveTo>
                      <a:pt x="0" y="12"/>
                    </a:moveTo>
                    <a:lnTo>
                      <a:pt x="3" y="6"/>
                    </a:lnTo>
                    <a:lnTo>
                      <a:pt x="6" y="3"/>
                    </a:lnTo>
                    <a:lnTo>
                      <a:pt x="13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2" name="Freeform 116"/>
              <p:cNvSpPr>
                <a:spLocks/>
              </p:cNvSpPr>
              <p:nvPr/>
            </p:nvSpPr>
            <p:spPr bwMode="auto">
              <a:xfrm>
                <a:off x="4894" y="10791"/>
                <a:ext cx="13" cy="9"/>
              </a:xfrm>
              <a:custGeom>
                <a:avLst/>
                <a:gdLst/>
                <a:ahLst/>
                <a:cxnLst>
                  <a:cxn ang="0">
                    <a:pos x="13" y="9"/>
                  </a:cxn>
                  <a:cxn ang="0">
                    <a:pos x="6" y="9"/>
                  </a:cxn>
                  <a:cxn ang="0">
                    <a:pos x="3" y="3"/>
                  </a:cxn>
                  <a:cxn ang="0">
                    <a:pos x="0" y="0"/>
                  </a:cxn>
                </a:cxnLst>
                <a:rect l="0" t="0" r="r" b="b"/>
                <a:pathLst>
                  <a:path w="13" h="9">
                    <a:moveTo>
                      <a:pt x="13" y="9"/>
                    </a:moveTo>
                    <a:lnTo>
                      <a:pt x="6" y="9"/>
                    </a:lnTo>
                    <a:lnTo>
                      <a:pt x="3" y="3"/>
                    </a:ln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3" name="Freeform 117"/>
              <p:cNvSpPr>
                <a:spLocks/>
              </p:cNvSpPr>
              <p:nvPr/>
            </p:nvSpPr>
            <p:spPr bwMode="auto">
              <a:xfrm>
                <a:off x="5657" y="10791"/>
                <a:ext cx="13" cy="9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10" y="3"/>
                  </a:cxn>
                  <a:cxn ang="0">
                    <a:pos x="7" y="9"/>
                  </a:cxn>
                  <a:cxn ang="0">
                    <a:pos x="0" y="9"/>
                  </a:cxn>
                </a:cxnLst>
                <a:rect l="0" t="0" r="r" b="b"/>
                <a:pathLst>
                  <a:path w="13" h="9">
                    <a:moveTo>
                      <a:pt x="13" y="0"/>
                    </a:moveTo>
                    <a:lnTo>
                      <a:pt x="10" y="3"/>
                    </a:lnTo>
                    <a:lnTo>
                      <a:pt x="7" y="9"/>
                    </a:lnTo>
                    <a:lnTo>
                      <a:pt x="0" y="9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4" name="Freeform 118"/>
              <p:cNvSpPr>
                <a:spLocks/>
              </p:cNvSpPr>
              <p:nvPr/>
            </p:nvSpPr>
            <p:spPr bwMode="auto">
              <a:xfrm>
                <a:off x="4900" y="10444"/>
                <a:ext cx="13" cy="12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0" y="6"/>
                  </a:cxn>
                  <a:cxn ang="0">
                    <a:pos x="7" y="0"/>
                  </a:cxn>
                  <a:cxn ang="0">
                    <a:pos x="13" y="0"/>
                  </a:cxn>
                </a:cxnLst>
                <a:rect l="0" t="0" r="r" b="b"/>
                <a:pathLst>
                  <a:path w="13" h="12">
                    <a:moveTo>
                      <a:pt x="0" y="12"/>
                    </a:moveTo>
                    <a:lnTo>
                      <a:pt x="0" y="6"/>
                    </a:lnTo>
                    <a:lnTo>
                      <a:pt x="7" y="0"/>
                    </a:lnTo>
                    <a:lnTo>
                      <a:pt x="13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5" name="Freeform 119"/>
              <p:cNvSpPr>
                <a:spLocks/>
              </p:cNvSpPr>
              <p:nvPr/>
            </p:nvSpPr>
            <p:spPr bwMode="auto">
              <a:xfrm>
                <a:off x="4900" y="10785"/>
                <a:ext cx="13" cy="12"/>
              </a:xfrm>
              <a:custGeom>
                <a:avLst/>
                <a:gdLst/>
                <a:ahLst/>
                <a:cxnLst>
                  <a:cxn ang="0">
                    <a:pos x="13" y="12"/>
                  </a:cxn>
                  <a:cxn ang="0">
                    <a:pos x="7" y="9"/>
                  </a:cxn>
                  <a:cxn ang="0">
                    <a:pos x="0" y="6"/>
                  </a:cxn>
                  <a:cxn ang="0">
                    <a:pos x="0" y="0"/>
                  </a:cxn>
                </a:cxnLst>
                <a:rect l="0" t="0" r="r" b="b"/>
                <a:pathLst>
                  <a:path w="13" h="12">
                    <a:moveTo>
                      <a:pt x="13" y="12"/>
                    </a:moveTo>
                    <a:lnTo>
                      <a:pt x="7" y="9"/>
                    </a:lnTo>
                    <a:lnTo>
                      <a:pt x="0" y="6"/>
                    </a:ln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6" name="Freeform 120"/>
              <p:cNvSpPr>
                <a:spLocks/>
              </p:cNvSpPr>
              <p:nvPr/>
            </p:nvSpPr>
            <p:spPr bwMode="auto">
              <a:xfrm>
                <a:off x="5651" y="10785"/>
                <a:ext cx="13" cy="12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13" y="6"/>
                  </a:cxn>
                  <a:cxn ang="0">
                    <a:pos x="6" y="9"/>
                  </a:cxn>
                  <a:cxn ang="0">
                    <a:pos x="0" y="12"/>
                  </a:cxn>
                </a:cxnLst>
                <a:rect l="0" t="0" r="r" b="b"/>
                <a:pathLst>
                  <a:path w="13" h="12">
                    <a:moveTo>
                      <a:pt x="13" y="0"/>
                    </a:moveTo>
                    <a:lnTo>
                      <a:pt x="13" y="6"/>
                    </a:lnTo>
                    <a:lnTo>
                      <a:pt x="6" y="9"/>
                    </a:lnTo>
                    <a:lnTo>
                      <a:pt x="0" y="12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7" name="Freeform 121"/>
              <p:cNvSpPr>
                <a:spLocks/>
              </p:cNvSpPr>
              <p:nvPr/>
            </p:nvSpPr>
            <p:spPr bwMode="auto">
              <a:xfrm>
                <a:off x="5651" y="10444"/>
                <a:ext cx="13" cy="1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" y="0"/>
                  </a:cxn>
                  <a:cxn ang="0">
                    <a:pos x="13" y="6"/>
                  </a:cxn>
                  <a:cxn ang="0">
                    <a:pos x="13" y="12"/>
                  </a:cxn>
                </a:cxnLst>
                <a:rect l="0" t="0" r="r" b="b"/>
                <a:pathLst>
                  <a:path w="13" h="12">
                    <a:moveTo>
                      <a:pt x="0" y="0"/>
                    </a:moveTo>
                    <a:lnTo>
                      <a:pt x="6" y="0"/>
                    </a:lnTo>
                    <a:lnTo>
                      <a:pt x="13" y="6"/>
                    </a:lnTo>
                    <a:lnTo>
                      <a:pt x="13" y="12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8" name="Freeform 122"/>
              <p:cNvSpPr>
                <a:spLocks/>
              </p:cNvSpPr>
              <p:nvPr/>
            </p:nvSpPr>
            <p:spPr bwMode="auto">
              <a:xfrm>
                <a:off x="4999" y="10579"/>
                <a:ext cx="88" cy="83"/>
              </a:xfrm>
              <a:custGeom>
                <a:avLst/>
                <a:gdLst/>
                <a:ahLst/>
                <a:cxnLst>
                  <a:cxn ang="0">
                    <a:pos x="88" y="40"/>
                  </a:cxn>
                  <a:cxn ang="0">
                    <a:pos x="85" y="52"/>
                  </a:cxn>
                  <a:cxn ang="0">
                    <a:pos x="78" y="64"/>
                  </a:cxn>
                  <a:cxn ang="0">
                    <a:pos x="68" y="73"/>
                  </a:cxn>
                  <a:cxn ang="0">
                    <a:pos x="59" y="80"/>
                  </a:cxn>
                  <a:cxn ang="0">
                    <a:pos x="42" y="83"/>
                  </a:cxn>
                  <a:cxn ang="0">
                    <a:pos x="29" y="80"/>
                  </a:cxn>
                  <a:cxn ang="0">
                    <a:pos x="19" y="73"/>
                  </a:cxn>
                  <a:cxn ang="0">
                    <a:pos x="9" y="64"/>
                  </a:cxn>
                  <a:cxn ang="0">
                    <a:pos x="3" y="52"/>
                  </a:cxn>
                  <a:cxn ang="0">
                    <a:pos x="0" y="40"/>
                  </a:cxn>
                  <a:cxn ang="0">
                    <a:pos x="3" y="27"/>
                  </a:cxn>
                  <a:cxn ang="0">
                    <a:pos x="9" y="15"/>
                  </a:cxn>
                  <a:cxn ang="0">
                    <a:pos x="19" y="6"/>
                  </a:cxn>
                  <a:cxn ang="0">
                    <a:pos x="29" y="0"/>
                  </a:cxn>
                  <a:cxn ang="0">
                    <a:pos x="42" y="0"/>
                  </a:cxn>
                  <a:cxn ang="0">
                    <a:pos x="59" y="0"/>
                  </a:cxn>
                  <a:cxn ang="0">
                    <a:pos x="68" y="6"/>
                  </a:cxn>
                  <a:cxn ang="0">
                    <a:pos x="78" y="15"/>
                  </a:cxn>
                  <a:cxn ang="0">
                    <a:pos x="85" y="27"/>
                  </a:cxn>
                  <a:cxn ang="0">
                    <a:pos x="88" y="40"/>
                  </a:cxn>
                </a:cxnLst>
                <a:rect l="0" t="0" r="r" b="b"/>
                <a:pathLst>
                  <a:path w="88" h="83">
                    <a:moveTo>
                      <a:pt x="88" y="40"/>
                    </a:moveTo>
                    <a:lnTo>
                      <a:pt x="85" y="52"/>
                    </a:lnTo>
                    <a:lnTo>
                      <a:pt x="78" y="64"/>
                    </a:lnTo>
                    <a:lnTo>
                      <a:pt x="68" y="73"/>
                    </a:lnTo>
                    <a:lnTo>
                      <a:pt x="59" y="80"/>
                    </a:lnTo>
                    <a:lnTo>
                      <a:pt x="42" y="83"/>
                    </a:lnTo>
                    <a:lnTo>
                      <a:pt x="29" y="80"/>
                    </a:lnTo>
                    <a:lnTo>
                      <a:pt x="19" y="73"/>
                    </a:lnTo>
                    <a:lnTo>
                      <a:pt x="9" y="64"/>
                    </a:lnTo>
                    <a:lnTo>
                      <a:pt x="3" y="52"/>
                    </a:lnTo>
                    <a:lnTo>
                      <a:pt x="0" y="40"/>
                    </a:lnTo>
                    <a:lnTo>
                      <a:pt x="3" y="27"/>
                    </a:lnTo>
                    <a:lnTo>
                      <a:pt x="9" y="15"/>
                    </a:lnTo>
                    <a:lnTo>
                      <a:pt x="19" y="6"/>
                    </a:lnTo>
                    <a:lnTo>
                      <a:pt x="29" y="0"/>
                    </a:lnTo>
                    <a:lnTo>
                      <a:pt x="42" y="0"/>
                    </a:lnTo>
                    <a:lnTo>
                      <a:pt x="59" y="0"/>
                    </a:lnTo>
                    <a:lnTo>
                      <a:pt x="68" y="6"/>
                    </a:lnTo>
                    <a:lnTo>
                      <a:pt x="78" y="15"/>
                    </a:lnTo>
                    <a:lnTo>
                      <a:pt x="85" y="27"/>
                    </a:lnTo>
                    <a:lnTo>
                      <a:pt x="88" y="4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9" name="Freeform 123"/>
              <p:cNvSpPr>
                <a:spLocks/>
              </p:cNvSpPr>
              <p:nvPr/>
            </p:nvSpPr>
            <p:spPr bwMode="auto">
              <a:xfrm>
                <a:off x="5008" y="10588"/>
                <a:ext cx="69" cy="64"/>
              </a:xfrm>
              <a:custGeom>
                <a:avLst/>
                <a:gdLst/>
                <a:ahLst/>
                <a:cxnLst>
                  <a:cxn ang="0">
                    <a:pos x="69" y="31"/>
                  </a:cxn>
                  <a:cxn ang="0">
                    <a:pos x="66" y="40"/>
                  </a:cxn>
                  <a:cxn ang="0">
                    <a:pos x="63" y="49"/>
                  </a:cxn>
                  <a:cxn ang="0">
                    <a:pos x="53" y="58"/>
                  </a:cxn>
                  <a:cxn ang="0">
                    <a:pos x="46" y="61"/>
                  </a:cxn>
                  <a:cxn ang="0">
                    <a:pos x="33" y="64"/>
                  </a:cxn>
                  <a:cxn ang="0">
                    <a:pos x="23" y="61"/>
                  </a:cxn>
                  <a:cxn ang="0">
                    <a:pos x="13" y="58"/>
                  </a:cxn>
                  <a:cxn ang="0">
                    <a:pos x="7" y="49"/>
                  </a:cxn>
                  <a:cxn ang="0">
                    <a:pos x="4" y="40"/>
                  </a:cxn>
                  <a:cxn ang="0">
                    <a:pos x="0" y="31"/>
                  </a:cxn>
                  <a:cxn ang="0">
                    <a:pos x="4" y="21"/>
                  </a:cxn>
                  <a:cxn ang="0">
                    <a:pos x="7" y="12"/>
                  </a:cxn>
                  <a:cxn ang="0">
                    <a:pos x="13" y="6"/>
                  </a:cxn>
                  <a:cxn ang="0">
                    <a:pos x="23" y="0"/>
                  </a:cxn>
                  <a:cxn ang="0">
                    <a:pos x="33" y="0"/>
                  </a:cxn>
                  <a:cxn ang="0">
                    <a:pos x="46" y="0"/>
                  </a:cxn>
                  <a:cxn ang="0">
                    <a:pos x="53" y="6"/>
                  </a:cxn>
                  <a:cxn ang="0">
                    <a:pos x="63" y="12"/>
                  </a:cxn>
                  <a:cxn ang="0">
                    <a:pos x="66" y="21"/>
                  </a:cxn>
                  <a:cxn ang="0">
                    <a:pos x="69" y="31"/>
                  </a:cxn>
                </a:cxnLst>
                <a:rect l="0" t="0" r="r" b="b"/>
                <a:pathLst>
                  <a:path w="69" h="64">
                    <a:moveTo>
                      <a:pt x="69" y="31"/>
                    </a:moveTo>
                    <a:lnTo>
                      <a:pt x="66" y="40"/>
                    </a:lnTo>
                    <a:lnTo>
                      <a:pt x="63" y="49"/>
                    </a:lnTo>
                    <a:lnTo>
                      <a:pt x="53" y="58"/>
                    </a:lnTo>
                    <a:lnTo>
                      <a:pt x="46" y="61"/>
                    </a:lnTo>
                    <a:lnTo>
                      <a:pt x="33" y="64"/>
                    </a:lnTo>
                    <a:lnTo>
                      <a:pt x="23" y="61"/>
                    </a:lnTo>
                    <a:lnTo>
                      <a:pt x="13" y="58"/>
                    </a:lnTo>
                    <a:lnTo>
                      <a:pt x="7" y="49"/>
                    </a:lnTo>
                    <a:lnTo>
                      <a:pt x="4" y="40"/>
                    </a:lnTo>
                    <a:lnTo>
                      <a:pt x="0" y="31"/>
                    </a:lnTo>
                    <a:lnTo>
                      <a:pt x="4" y="21"/>
                    </a:lnTo>
                    <a:lnTo>
                      <a:pt x="7" y="12"/>
                    </a:lnTo>
                    <a:lnTo>
                      <a:pt x="13" y="6"/>
                    </a:lnTo>
                    <a:lnTo>
                      <a:pt x="23" y="0"/>
                    </a:lnTo>
                    <a:lnTo>
                      <a:pt x="33" y="0"/>
                    </a:lnTo>
                    <a:lnTo>
                      <a:pt x="46" y="0"/>
                    </a:lnTo>
                    <a:lnTo>
                      <a:pt x="53" y="6"/>
                    </a:lnTo>
                    <a:lnTo>
                      <a:pt x="63" y="12"/>
                    </a:lnTo>
                    <a:lnTo>
                      <a:pt x="66" y="21"/>
                    </a:lnTo>
                    <a:lnTo>
                      <a:pt x="69" y="31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0" name="Line 124"/>
              <p:cNvSpPr>
                <a:spLocks noChangeShapeType="1"/>
              </p:cNvSpPr>
              <p:nvPr/>
            </p:nvSpPr>
            <p:spPr bwMode="auto">
              <a:xfrm>
                <a:off x="4828" y="11497"/>
                <a:ext cx="1" cy="491"/>
              </a:xfrm>
              <a:prstGeom prst="line">
                <a:avLst/>
              </a:prstGeom>
              <a:noFill/>
              <a:ln w="190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1" name="Line 125"/>
              <p:cNvSpPr>
                <a:spLocks noChangeShapeType="1"/>
              </p:cNvSpPr>
              <p:nvPr/>
            </p:nvSpPr>
            <p:spPr bwMode="auto">
              <a:xfrm>
                <a:off x="4828" y="11497"/>
                <a:ext cx="141" cy="1"/>
              </a:xfrm>
              <a:prstGeom prst="line">
                <a:avLst/>
              </a:prstGeom>
              <a:noFill/>
              <a:ln w="190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2" name="Line 126"/>
              <p:cNvSpPr>
                <a:spLocks noChangeShapeType="1"/>
              </p:cNvSpPr>
              <p:nvPr/>
            </p:nvSpPr>
            <p:spPr bwMode="auto">
              <a:xfrm>
                <a:off x="4828" y="11386"/>
                <a:ext cx="141" cy="1"/>
              </a:xfrm>
              <a:prstGeom prst="line">
                <a:avLst/>
              </a:prstGeom>
              <a:noFill/>
              <a:ln w="190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3" name="Line 127"/>
              <p:cNvSpPr>
                <a:spLocks noChangeShapeType="1"/>
              </p:cNvSpPr>
              <p:nvPr/>
            </p:nvSpPr>
            <p:spPr bwMode="auto">
              <a:xfrm>
                <a:off x="4828" y="11991"/>
                <a:ext cx="1318" cy="1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4" name="Line 128"/>
              <p:cNvSpPr>
                <a:spLocks noChangeShapeType="1"/>
              </p:cNvSpPr>
              <p:nvPr/>
            </p:nvSpPr>
            <p:spPr bwMode="auto">
              <a:xfrm flipH="1">
                <a:off x="6146" y="10376"/>
                <a:ext cx="21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5" name="Line 129"/>
              <p:cNvSpPr>
                <a:spLocks noChangeShapeType="1"/>
              </p:cNvSpPr>
              <p:nvPr/>
            </p:nvSpPr>
            <p:spPr bwMode="auto">
              <a:xfrm flipV="1">
                <a:off x="6146" y="10376"/>
                <a:ext cx="1" cy="1612"/>
              </a:xfrm>
              <a:prstGeom prst="line">
                <a:avLst/>
              </a:prstGeom>
              <a:noFill/>
              <a:ln w="190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6" name="Line 130"/>
              <p:cNvSpPr>
                <a:spLocks noChangeShapeType="1"/>
              </p:cNvSpPr>
              <p:nvPr/>
            </p:nvSpPr>
            <p:spPr bwMode="auto">
              <a:xfrm>
                <a:off x="5880" y="11257"/>
                <a:ext cx="1" cy="56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7" name="Line 131"/>
              <p:cNvSpPr>
                <a:spLocks noChangeShapeType="1"/>
              </p:cNvSpPr>
              <p:nvPr/>
            </p:nvSpPr>
            <p:spPr bwMode="auto">
              <a:xfrm>
                <a:off x="5880" y="11042"/>
                <a:ext cx="72" cy="1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8" name="Line 132"/>
              <p:cNvSpPr>
                <a:spLocks noChangeShapeType="1"/>
              </p:cNvSpPr>
              <p:nvPr/>
            </p:nvSpPr>
            <p:spPr bwMode="auto">
              <a:xfrm>
                <a:off x="5084" y="11257"/>
                <a:ext cx="72" cy="1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9" name="Line 133"/>
              <p:cNvSpPr>
                <a:spLocks noChangeShapeType="1"/>
              </p:cNvSpPr>
              <p:nvPr/>
            </p:nvSpPr>
            <p:spPr bwMode="auto">
              <a:xfrm>
                <a:off x="5880" y="11257"/>
                <a:ext cx="72" cy="1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0" name="Line 134"/>
              <p:cNvSpPr>
                <a:spLocks noChangeShapeType="1"/>
              </p:cNvSpPr>
              <p:nvPr/>
            </p:nvSpPr>
            <p:spPr bwMode="auto">
              <a:xfrm>
                <a:off x="5084" y="11042"/>
                <a:ext cx="72" cy="1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1" name="Line 135"/>
              <p:cNvSpPr>
                <a:spLocks noChangeShapeType="1"/>
              </p:cNvSpPr>
              <p:nvPr/>
            </p:nvSpPr>
            <p:spPr bwMode="auto">
              <a:xfrm flipV="1">
                <a:off x="5156" y="10984"/>
                <a:ext cx="1" cy="58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2" name="Line 136"/>
              <p:cNvSpPr>
                <a:spLocks noChangeShapeType="1"/>
              </p:cNvSpPr>
              <p:nvPr/>
            </p:nvSpPr>
            <p:spPr bwMode="auto">
              <a:xfrm flipV="1">
                <a:off x="5156" y="11257"/>
                <a:ext cx="1" cy="56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3" name="Line 137"/>
              <p:cNvSpPr>
                <a:spLocks noChangeShapeType="1"/>
              </p:cNvSpPr>
              <p:nvPr/>
            </p:nvSpPr>
            <p:spPr bwMode="auto">
              <a:xfrm>
                <a:off x="5880" y="10984"/>
                <a:ext cx="1" cy="58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4" name="Line 138"/>
              <p:cNvSpPr>
                <a:spLocks noChangeShapeType="1"/>
              </p:cNvSpPr>
              <p:nvPr/>
            </p:nvSpPr>
            <p:spPr bwMode="auto">
              <a:xfrm>
                <a:off x="5156" y="11313"/>
                <a:ext cx="724" cy="1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5" name="Line 139"/>
              <p:cNvSpPr>
                <a:spLocks noChangeShapeType="1"/>
              </p:cNvSpPr>
              <p:nvPr/>
            </p:nvSpPr>
            <p:spPr bwMode="auto">
              <a:xfrm>
                <a:off x="5156" y="10984"/>
                <a:ext cx="724" cy="1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6" name="Line 140"/>
              <p:cNvSpPr>
                <a:spLocks noChangeShapeType="1"/>
              </p:cNvSpPr>
              <p:nvPr/>
            </p:nvSpPr>
            <p:spPr bwMode="auto">
              <a:xfrm>
                <a:off x="5084" y="11042"/>
                <a:ext cx="1" cy="215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7" name="Line 141"/>
              <p:cNvSpPr>
                <a:spLocks noChangeShapeType="1"/>
              </p:cNvSpPr>
              <p:nvPr/>
            </p:nvSpPr>
            <p:spPr bwMode="auto">
              <a:xfrm flipV="1">
                <a:off x="5952" y="11042"/>
                <a:ext cx="1" cy="215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8" name="Line 142"/>
              <p:cNvSpPr>
                <a:spLocks noChangeShapeType="1"/>
              </p:cNvSpPr>
              <p:nvPr/>
            </p:nvSpPr>
            <p:spPr bwMode="auto">
              <a:xfrm flipV="1">
                <a:off x="5880" y="10984"/>
                <a:ext cx="1" cy="58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9" name="Line 143"/>
              <p:cNvSpPr>
                <a:spLocks noChangeShapeType="1"/>
              </p:cNvSpPr>
              <p:nvPr/>
            </p:nvSpPr>
            <p:spPr bwMode="auto">
              <a:xfrm>
                <a:off x="5415" y="10984"/>
                <a:ext cx="465" cy="1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0" name="Line 144"/>
              <p:cNvSpPr>
                <a:spLocks noChangeShapeType="1"/>
              </p:cNvSpPr>
              <p:nvPr/>
            </p:nvSpPr>
            <p:spPr bwMode="auto">
              <a:xfrm>
                <a:off x="5880" y="11257"/>
                <a:ext cx="72" cy="1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1" name="Line 145"/>
              <p:cNvSpPr>
                <a:spLocks noChangeShapeType="1"/>
              </p:cNvSpPr>
              <p:nvPr/>
            </p:nvSpPr>
            <p:spPr bwMode="auto">
              <a:xfrm flipV="1">
                <a:off x="5880" y="11257"/>
                <a:ext cx="1" cy="56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2" name="Line 146"/>
              <p:cNvSpPr>
                <a:spLocks noChangeShapeType="1"/>
              </p:cNvSpPr>
              <p:nvPr/>
            </p:nvSpPr>
            <p:spPr bwMode="auto">
              <a:xfrm>
                <a:off x="5415" y="11313"/>
                <a:ext cx="465" cy="1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3" name="Line 147"/>
              <p:cNvSpPr>
                <a:spLocks noChangeShapeType="1"/>
              </p:cNvSpPr>
              <p:nvPr/>
            </p:nvSpPr>
            <p:spPr bwMode="auto">
              <a:xfrm>
                <a:off x="5880" y="11807"/>
                <a:ext cx="1" cy="58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4" name="Line 148"/>
              <p:cNvSpPr>
                <a:spLocks noChangeShapeType="1"/>
              </p:cNvSpPr>
              <p:nvPr/>
            </p:nvSpPr>
            <p:spPr bwMode="auto">
              <a:xfrm>
                <a:off x="5880" y="11592"/>
                <a:ext cx="72" cy="1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5" name="Line 149"/>
              <p:cNvSpPr>
                <a:spLocks noChangeShapeType="1"/>
              </p:cNvSpPr>
              <p:nvPr/>
            </p:nvSpPr>
            <p:spPr bwMode="auto">
              <a:xfrm>
                <a:off x="5084" y="11807"/>
                <a:ext cx="72" cy="1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6" name="Line 150"/>
              <p:cNvSpPr>
                <a:spLocks noChangeShapeType="1"/>
              </p:cNvSpPr>
              <p:nvPr/>
            </p:nvSpPr>
            <p:spPr bwMode="auto">
              <a:xfrm>
                <a:off x="5880" y="11807"/>
                <a:ext cx="72" cy="1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7" name="Line 151"/>
              <p:cNvSpPr>
                <a:spLocks noChangeShapeType="1"/>
              </p:cNvSpPr>
              <p:nvPr/>
            </p:nvSpPr>
            <p:spPr bwMode="auto">
              <a:xfrm>
                <a:off x="5084" y="11592"/>
                <a:ext cx="72" cy="1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8" name="Line 152"/>
              <p:cNvSpPr>
                <a:spLocks noChangeShapeType="1"/>
              </p:cNvSpPr>
              <p:nvPr/>
            </p:nvSpPr>
            <p:spPr bwMode="auto">
              <a:xfrm flipV="1">
                <a:off x="5156" y="11537"/>
                <a:ext cx="1" cy="55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9" name="Line 153"/>
              <p:cNvSpPr>
                <a:spLocks noChangeShapeType="1"/>
              </p:cNvSpPr>
              <p:nvPr/>
            </p:nvSpPr>
            <p:spPr bwMode="auto">
              <a:xfrm flipV="1">
                <a:off x="5156" y="11807"/>
                <a:ext cx="1" cy="58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0" name="Line 154"/>
              <p:cNvSpPr>
                <a:spLocks noChangeShapeType="1"/>
              </p:cNvSpPr>
              <p:nvPr/>
            </p:nvSpPr>
            <p:spPr bwMode="auto">
              <a:xfrm>
                <a:off x="5880" y="11537"/>
                <a:ext cx="1" cy="55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1" name="Line 155"/>
              <p:cNvSpPr>
                <a:spLocks noChangeShapeType="1"/>
              </p:cNvSpPr>
              <p:nvPr/>
            </p:nvSpPr>
            <p:spPr bwMode="auto">
              <a:xfrm>
                <a:off x="5156" y="11865"/>
                <a:ext cx="724" cy="1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2" name="Line 156"/>
              <p:cNvSpPr>
                <a:spLocks noChangeShapeType="1"/>
              </p:cNvSpPr>
              <p:nvPr/>
            </p:nvSpPr>
            <p:spPr bwMode="auto">
              <a:xfrm>
                <a:off x="5156" y="11537"/>
                <a:ext cx="724" cy="1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3" name="Line 157"/>
              <p:cNvSpPr>
                <a:spLocks noChangeShapeType="1"/>
              </p:cNvSpPr>
              <p:nvPr/>
            </p:nvSpPr>
            <p:spPr bwMode="auto">
              <a:xfrm>
                <a:off x="5084" y="11592"/>
                <a:ext cx="1" cy="215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4" name="Line 158"/>
              <p:cNvSpPr>
                <a:spLocks noChangeShapeType="1"/>
              </p:cNvSpPr>
              <p:nvPr/>
            </p:nvSpPr>
            <p:spPr bwMode="auto">
              <a:xfrm flipV="1">
                <a:off x="5952" y="11592"/>
                <a:ext cx="1" cy="215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5" name="Line 159"/>
              <p:cNvSpPr>
                <a:spLocks noChangeShapeType="1"/>
              </p:cNvSpPr>
              <p:nvPr/>
            </p:nvSpPr>
            <p:spPr bwMode="auto">
              <a:xfrm flipH="1">
                <a:off x="6208" y="10176"/>
                <a:ext cx="15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6" name="Line 160"/>
              <p:cNvSpPr>
                <a:spLocks noChangeShapeType="1"/>
              </p:cNvSpPr>
              <p:nvPr/>
            </p:nvSpPr>
            <p:spPr bwMode="auto">
              <a:xfrm flipH="1">
                <a:off x="6208" y="10284"/>
                <a:ext cx="15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7" name="Freeform 161"/>
              <p:cNvSpPr>
                <a:spLocks/>
              </p:cNvSpPr>
              <p:nvPr/>
            </p:nvSpPr>
            <p:spPr bwMode="auto">
              <a:xfrm>
                <a:off x="4969" y="11386"/>
                <a:ext cx="59" cy="11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0" y="3"/>
                  </a:cxn>
                  <a:cxn ang="0">
                    <a:pos x="36" y="13"/>
                  </a:cxn>
                  <a:cxn ang="0">
                    <a:pos x="49" y="25"/>
                  </a:cxn>
                  <a:cxn ang="0">
                    <a:pos x="56" y="40"/>
                  </a:cxn>
                  <a:cxn ang="0">
                    <a:pos x="59" y="56"/>
                  </a:cxn>
                  <a:cxn ang="0">
                    <a:pos x="56" y="74"/>
                  </a:cxn>
                  <a:cxn ang="0">
                    <a:pos x="49" y="89"/>
                  </a:cxn>
                  <a:cxn ang="0">
                    <a:pos x="36" y="102"/>
                  </a:cxn>
                  <a:cxn ang="0">
                    <a:pos x="20" y="108"/>
                  </a:cxn>
                  <a:cxn ang="0">
                    <a:pos x="0" y="111"/>
                  </a:cxn>
                </a:cxnLst>
                <a:rect l="0" t="0" r="r" b="b"/>
                <a:pathLst>
                  <a:path w="59" h="111">
                    <a:moveTo>
                      <a:pt x="0" y="0"/>
                    </a:moveTo>
                    <a:lnTo>
                      <a:pt x="20" y="3"/>
                    </a:lnTo>
                    <a:lnTo>
                      <a:pt x="36" y="13"/>
                    </a:lnTo>
                    <a:lnTo>
                      <a:pt x="49" y="25"/>
                    </a:lnTo>
                    <a:lnTo>
                      <a:pt x="56" y="40"/>
                    </a:lnTo>
                    <a:lnTo>
                      <a:pt x="59" y="56"/>
                    </a:lnTo>
                    <a:lnTo>
                      <a:pt x="56" y="74"/>
                    </a:lnTo>
                    <a:lnTo>
                      <a:pt x="49" y="89"/>
                    </a:lnTo>
                    <a:lnTo>
                      <a:pt x="36" y="102"/>
                    </a:lnTo>
                    <a:lnTo>
                      <a:pt x="20" y="108"/>
                    </a:lnTo>
                    <a:lnTo>
                      <a:pt x="0" y="111"/>
                    </a:lnTo>
                  </a:path>
                </a:pathLst>
              </a:custGeom>
              <a:noFill/>
              <a:ln w="190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8" name="Freeform 162"/>
              <p:cNvSpPr>
                <a:spLocks/>
              </p:cNvSpPr>
              <p:nvPr/>
            </p:nvSpPr>
            <p:spPr bwMode="auto">
              <a:xfrm>
                <a:off x="6149" y="10176"/>
                <a:ext cx="59" cy="108"/>
              </a:xfrm>
              <a:custGeom>
                <a:avLst/>
                <a:gdLst/>
                <a:ahLst/>
                <a:cxnLst>
                  <a:cxn ang="0">
                    <a:pos x="59" y="108"/>
                  </a:cxn>
                  <a:cxn ang="0">
                    <a:pos x="39" y="105"/>
                  </a:cxn>
                  <a:cxn ang="0">
                    <a:pos x="23" y="99"/>
                  </a:cxn>
                  <a:cxn ang="0">
                    <a:pos x="10" y="86"/>
                  </a:cxn>
                  <a:cxn ang="0">
                    <a:pos x="3" y="71"/>
                  </a:cxn>
                  <a:cxn ang="0">
                    <a:pos x="0" y="56"/>
                  </a:cxn>
                  <a:cxn ang="0">
                    <a:pos x="3" y="37"/>
                  </a:cxn>
                  <a:cxn ang="0">
                    <a:pos x="10" y="22"/>
                  </a:cxn>
                  <a:cxn ang="0">
                    <a:pos x="23" y="10"/>
                  </a:cxn>
                  <a:cxn ang="0">
                    <a:pos x="39" y="4"/>
                  </a:cxn>
                  <a:cxn ang="0">
                    <a:pos x="59" y="0"/>
                  </a:cxn>
                </a:cxnLst>
                <a:rect l="0" t="0" r="r" b="b"/>
                <a:pathLst>
                  <a:path w="59" h="108">
                    <a:moveTo>
                      <a:pt x="59" y="108"/>
                    </a:moveTo>
                    <a:lnTo>
                      <a:pt x="39" y="105"/>
                    </a:lnTo>
                    <a:lnTo>
                      <a:pt x="23" y="99"/>
                    </a:lnTo>
                    <a:lnTo>
                      <a:pt x="10" y="86"/>
                    </a:lnTo>
                    <a:lnTo>
                      <a:pt x="3" y="71"/>
                    </a:lnTo>
                    <a:lnTo>
                      <a:pt x="0" y="56"/>
                    </a:lnTo>
                    <a:lnTo>
                      <a:pt x="3" y="37"/>
                    </a:lnTo>
                    <a:lnTo>
                      <a:pt x="10" y="22"/>
                    </a:lnTo>
                    <a:lnTo>
                      <a:pt x="23" y="10"/>
                    </a:lnTo>
                    <a:lnTo>
                      <a:pt x="39" y="4"/>
                    </a:lnTo>
                    <a:lnTo>
                      <a:pt x="59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9" name="Freeform 163"/>
              <p:cNvSpPr>
                <a:spLocks/>
              </p:cNvSpPr>
              <p:nvPr/>
            </p:nvSpPr>
            <p:spPr bwMode="auto">
              <a:xfrm>
                <a:off x="4923" y="9971"/>
                <a:ext cx="387" cy="362"/>
              </a:xfrm>
              <a:custGeom>
                <a:avLst/>
                <a:gdLst/>
                <a:ahLst/>
                <a:cxnLst>
                  <a:cxn ang="0">
                    <a:pos x="387" y="181"/>
                  </a:cxn>
                  <a:cxn ang="0">
                    <a:pos x="387" y="199"/>
                  </a:cxn>
                  <a:cxn ang="0">
                    <a:pos x="384" y="218"/>
                  </a:cxn>
                  <a:cxn ang="0">
                    <a:pos x="377" y="236"/>
                  </a:cxn>
                  <a:cxn ang="0">
                    <a:pos x="370" y="255"/>
                  </a:cxn>
                  <a:cxn ang="0">
                    <a:pos x="361" y="270"/>
                  </a:cxn>
                  <a:cxn ang="0">
                    <a:pos x="351" y="288"/>
                  </a:cxn>
                  <a:cxn ang="0">
                    <a:pos x="338" y="304"/>
                  </a:cxn>
                  <a:cxn ang="0">
                    <a:pos x="325" y="316"/>
                  </a:cxn>
                  <a:cxn ang="0">
                    <a:pos x="308" y="328"/>
                  </a:cxn>
                  <a:cxn ang="0">
                    <a:pos x="292" y="338"/>
                  </a:cxn>
                  <a:cxn ang="0">
                    <a:pos x="272" y="347"/>
                  </a:cxn>
                  <a:cxn ang="0">
                    <a:pos x="253" y="353"/>
                  </a:cxn>
                  <a:cxn ang="0">
                    <a:pos x="233" y="359"/>
                  </a:cxn>
                  <a:cxn ang="0">
                    <a:pos x="213" y="362"/>
                  </a:cxn>
                  <a:cxn ang="0">
                    <a:pos x="194" y="362"/>
                  </a:cxn>
                  <a:cxn ang="0">
                    <a:pos x="174" y="362"/>
                  </a:cxn>
                  <a:cxn ang="0">
                    <a:pos x="154" y="359"/>
                  </a:cxn>
                  <a:cxn ang="0">
                    <a:pos x="135" y="353"/>
                  </a:cxn>
                  <a:cxn ang="0">
                    <a:pos x="115" y="347"/>
                  </a:cxn>
                  <a:cxn ang="0">
                    <a:pos x="98" y="338"/>
                  </a:cxn>
                  <a:cxn ang="0">
                    <a:pos x="79" y="328"/>
                  </a:cxn>
                  <a:cxn ang="0">
                    <a:pos x="66" y="316"/>
                  </a:cxn>
                  <a:cxn ang="0">
                    <a:pos x="49" y="304"/>
                  </a:cxn>
                  <a:cxn ang="0">
                    <a:pos x="36" y="288"/>
                  </a:cxn>
                  <a:cxn ang="0">
                    <a:pos x="26" y="270"/>
                  </a:cxn>
                  <a:cxn ang="0">
                    <a:pos x="17" y="255"/>
                  </a:cxn>
                  <a:cxn ang="0">
                    <a:pos x="10" y="236"/>
                  </a:cxn>
                  <a:cxn ang="0">
                    <a:pos x="3" y="218"/>
                  </a:cxn>
                  <a:cxn ang="0">
                    <a:pos x="0" y="199"/>
                  </a:cxn>
                  <a:cxn ang="0">
                    <a:pos x="0" y="181"/>
                  </a:cxn>
                  <a:cxn ang="0">
                    <a:pos x="0" y="162"/>
                  </a:cxn>
                  <a:cxn ang="0">
                    <a:pos x="3" y="144"/>
                  </a:cxn>
                  <a:cxn ang="0">
                    <a:pos x="10" y="126"/>
                  </a:cxn>
                  <a:cxn ang="0">
                    <a:pos x="17" y="107"/>
                  </a:cxn>
                  <a:cxn ang="0">
                    <a:pos x="26" y="89"/>
                  </a:cxn>
                  <a:cxn ang="0">
                    <a:pos x="36" y="73"/>
                  </a:cxn>
                  <a:cxn ang="0">
                    <a:pos x="49" y="58"/>
                  </a:cxn>
                  <a:cxn ang="0">
                    <a:pos x="66" y="46"/>
                  </a:cxn>
                  <a:cxn ang="0">
                    <a:pos x="79" y="34"/>
                  </a:cxn>
                  <a:cxn ang="0">
                    <a:pos x="98" y="24"/>
                  </a:cxn>
                  <a:cxn ang="0">
                    <a:pos x="115" y="15"/>
                  </a:cxn>
                  <a:cxn ang="0">
                    <a:pos x="135" y="9"/>
                  </a:cxn>
                  <a:cxn ang="0">
                    <a:pos x="154" y="3"/>
                  </a:cxn>
                  <a:cxn ang="0">
                    <a:pos x="174" y="0"/>
                  </a:cxn>
                  <a:cxn ang="0">
                    <a:pos x="194" y="0"/>
                  </a:cxn>
                  <a:cxn ang="0">
                    <a:pos x="213" y="0"/>
                  </a:cxn>
                  <a:cxn ang="0">
                    <a:pos x="233" y="3"/>
                  </a:cxn>
                  <a:cxn ang="0">
                    <a:pos x="253" y="9"/>
                  </a:cxn>
                  <a:cxn ang="0">
                    <a:pos x="272" y="15"/>
                  </a:cxn>
                  <a:cxn ang="0">
                    <a:pos x="292" y="24"/>
                  </a:cxn>
                  <a:cxn ang="0">
                    <a:pos x="308" y="34"/>
                  </a:cxn>
                  <a:cxn ang="0">
                    <a:pos x="325" y="46"/>
                  </a:cxn>
                  <a:cxn ang="0">
                    <a:pos x="338" y="58"/>
                  </a:cxn>
                  <a:cxn ang="0">
                    <a:pos x="351" y="73"/>
                  </a:cxn>
                  <a:cxn ang="0">
                    <a:pos x="361" y="89"/>
                  </a:cxn>
                  <a:cxn ang="0">
                    <a:pos x="370" y="107"/>
                  </a:cxn>
                  <a:cxn ang="0">
                    <a:pos x="377" y="126"/>
                  </a:cxn>
                  <a:cxn ang="0">
                    <a:pos x="384" y="144"/>
                  </a:cxn>
                  <a:cxn ang="0">
                    <a:pos x="387" y="162"/>
                  </a:cxn>
                  <a:cxn ang="0">
                    <a:pos x="387" y="178"/>
                  </a:cxn>
                  <a:cxn ang="0">
                    <a:pos x="387" y="181"/>
                  </a:cxn>
                </a:cxnLst>
                <a:rect l="0" t="0" r="r" b="b"/>
                <a:pathLst>
                  <a:path w="387" h="362">
                    <a:moveTo>
                      <a:pt x="387" y="181"/>
                    </a:moveTo>
                    <a:lnTo>
                      <a:pt x="387" y="199"/>
                    </a:lnTo>
                    <a:lnTo>
                      <a:pt x="384" y="218"/>
                    </a:lnTo>
                    <a:lnTo>
                      <a:pt x="377" y="236"/>
                    </a:lnTo>
                    <a:lnTo>
                      <a:pt x="370" y="255"/>
                    </a:lnTo>
                    <a:lnTo>
                      <a:pt x="361" y="270"/>
                    </a:lnTo>
                    <a:lnTo>
                      <a:pt x="351" y="288"/>
                    </a:lnTo>
                    <a:lnTo>
                      <a:pt x="338" y="304"/>
                    </a:lnTo>
                    <a:lnTo>
                      <a:pt x="325" y="316"/>
                    </a:lnTo>
                    <a:lnTo>
                      <a:pt x="308" y="328"/>
                    </a:lnTo>
                    <a:lnTo>
                      <a:pt x="292" y="338"/>
                    </a:lnTo>
                    <a:lnTo>
                      <a:pt x="272" y="347"/>
                    </a:lnTo>
                    <a:lnTo>
                      <a:pt x="253" y="353"/>
                    </a:lnTo>
                    <a:lnTo>
                      <a:pt x="233" y="359"/>
                    </a:lnTo>
                    <a:lnTo>
                      <a:pt x="213" y="362"/>
                    </a:lnTo>
                    <a:lnTo>
                      <a:pt x="194" y="362"/>
                    </a:lnTo>
                    <a:lnTo>
                      <a:pt x="174" y="362"/>
                    </a:lnTo>
                    <a:lnTo>
                      <a:pt x="154" y="359"/>
                    </a:lnTo>
                    <a:lnTo>
                      <a:pt x="135" y="353"/>
                    </a:lnTo>
                    <a:lnTo>
                      <a:pt x="115" y="347"/>
                    </a:lnTo>
                    <a:lnTo>
                      <a:pt x="98" y="338"/>
                    </a:lnTo>
                    <a:lnTo>
                      <a:pt x="79" y="328"/>
                    </a:lnTo>
                    <a:lnTo>
                      <a:pt x="66" y="316"/>
                    </a:lnTo>
                    <a:lnTo>
                      <a:pt x="49" y="304"/>
                    </a:lnTo>
                    <a:lnTo>
                      <a:pt x="36" y="288"/>
                    </a:lnTo>
                    <a:lnTo>
                      <a:pt x="26" y="270"/>
                    </a:lnTo>
                    <a:lnTo>
                      <a:pt x="17" y="255"/>
                    </a:lnTo>
                    <a:lnTo>
                      <a:pt x="10" y="236"/>
                    </a:lnTo>
                    <a:lnTo>
                      <a:pt x="3" y="218"/>
                    </a:lnTo>
                    <a:lnTo>
                      <a:pt x="0" y="199"/>
                    </a:lnTo>
                    <a:lnTo>
                      <a:pt x="0" y="181"/>
                    </a:lnTo>
                    <a:lnTo>
                      <a:pt x="0" y="162"/>
                    </a:lnTo>
                    <a:lnTo>
                      <a:pt x="3" y="144"/>
                    </a:lnTo>
                    <a:lnTo>
                      <a:pt x="10" y="126"/>
                    </a:lnTo>
                    <a:lnTo>
                      <a:pt x="17" y="107"/>
                    </a:lnTo>
                    <a:lnTo>
                      <a:pt x="26" y="89"/>
                    </a:lnTo>
                    <a:lnTo>
                      <a:pt x="36" y="73"/>
                    </a:lnTo>
                    <a:lnTo>
                      <a:pt x="49" y="58"/>
                    </a:lnTo>
                    <a:lnTo>
                      <a:pt x="66" y="46"/>
                    </a:lnTo>
                    <a:lnTo>
                      <a:pt x="79" y="34"/>
                    </a:lnTo>
                    <a:lnTo>
                      <a:pt x="98" y="24"/>
                    </a:lnTo>
                    <a:lnTo>
                      <a:pt x="115" y="15"/>
                    </a:lnTo>
                    <a:lnTo>
                      <a:pt x="135" y="9"/>
                    </a:lnTo>
                    <a:lnTo>
                      <a:pt x="154" y="3"/>
                    </a:lnTo>
                    <a:lnTo>
                      <a:pt x="174" y="0"/>
                    </a:lnTo>
                    <a:lnTo>
                      <a:pt x="194" y="0"/>
                    </a:lnTo>
                    <a:lnTo>
                      <a:pt x="213" y="0"/>
                    </a:lnTo>
                    <a:lnTo>
                      <a:pt x="233" y="3"/>
                    </a:lnTo>
                    <a:lnTo>
                      <a:pt x="253" y="9"/>
                    </a:lnTo>
                    <a:lnTo>
                      <a:pt x="272" y="15"/>
                    </a:lnTo>
                    <a:lnTo>
                      <a:pt x="292" y="24"/>
                    </a:lnTo>
                    <a:lnTo>
                      <a:pt x="308" y="34"/>
                    </a:lnTo>
                    <a:lnTo>
                      <a:pt x="325" y="46"/>
                    </a:lnTo>
                    <a:lnTo>
                      <a:pt x="338" y="58"/>
                    </a:lnTo>
                    <a:lnTo>
                      <a:pt x="351" y="73"/>
                    </a:lnTo>
                    <a:lnTo>
                      <a:pt x="361" y="89"/>
                    </a:lnTo>
                    <a:lnTo>
                      <a:pt x="370" y="107"/>
                    </a:lnTo>
                    <a:lnTo>
                      <a:pt x="377" y="126"/>
                    </a:lnTo>
                    <a:lnTo>
                      <a:pt x="384" y="144"/>
                    </a:lnTo>
                    <a:lnTo>
                      <a:pt x="387" y="162"/>
                    </a:lnTo>
                    <a:lnTo>
                      <a:pt x="387" y="178"/>
                    </a:lnTo>
                    <a:lnTo>
                      <a:pt x="387" y="181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0" name="Line 164"/>
              <p:cNvSpPr>
                <a:spLocks noChangeShapeType="1"/>
              </p:cNvSpPr>
              <p:nvPr/>
            </p:nvSpPr>
            <p:spPr bwMode="auto">
              <a:xfrm flipV="1">
                <a:off x="5595" y="8011"/>
                <a:ext cx="1" cy="172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1" name="Line 165"/>
              <p:cNvSpPr>
                <a:spLocks noChangeShapeType="1"/>
              </p:cNvSpPr>
              <p:nvPr/>
            </p:nvSpPr>
            <p:spPr bwMode="auto">
              <a:xfrm>
                <a:off x="4923" y="8011"/>
                <a:ext cx="672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2" name="Line 166"/>
              <p:cNvSpPr>
                <a:spLocks noChangeShapeType="1"/>
              </p:cNvSpPr>
              <p:nvPr/>
            </p:nvSpPr>
            <p:spPr bwMode="auto">
              <a:xfrm>
                <a:off x="4923" y="9673"/>
                <a:ext cx="672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3" name="Line 167"/>
              <p:cNvSpPr>
                <a:spLocks noChangeShapeType="1"/>
              </p:cNvSpPr>
              <p:nvPr/>
            </p:nvSpPr>
            <p:spPr bwMode="auto">
              <a:xfrm flipV="1">
                <a:off x="4923" y="9673"/>
                <a:ext cx="1" cy="169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4" name="Line 168"/>
              <p:cNvSpPr>
                <a:spLocks noChangeShapeType="1"/>
              </p:cNvSpPr>
              <p:nvPr/>
            </p:nvSpPr>
            <p:spPr bwMode="auto">
              <a:xfrm>
                <a:off x="4923" y="9842"/>
                <a:ext cx="672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5" name="Line 169"/>
              <p:cNvSpPr>
                <a:spLocks noChangeShapeType="1"/>
              </p:cNvSpPr>
              <p:nvPr/>
            </p:nvSpPr>
            <p:spPr bwMode="auto">
              <a:xfrm flipV="1">
                <a:off x="5595" y="9673"/>
                <a:ext cx="1" cy="169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6" name="Line 170"/>
              <p:cNvSpPr>
                <a:spLocks noChangeShapeType="1"/>
              </p:cNvSpPr>
              <p:nvPr/>
            </p:nvSpPr>
            <p:spPr bwMode="auto">
              <a:xfrm>
                <a:off x="4923" y="8411"/>
                <a:ext cx="672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7" name="Line 171"/>
              <p:cNvSpPr>
                <a:spLocks noChangeShapeType="1"/>
              </p:cNvSpPr>
              <p:nvPr/>
            </p:nvSpPr>
            <p:spPr bwMode="auto">
              <a:xfrm flipV="1">
                <a:off x="4923" y="8411"/>
                <a:ext cx="1" cy="172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8" name="Line 172"/>
              <p:cNvSpPr>
                <a:spLocks noChangeShapeType="1"/>
              </p:cNvSpPr>
              <p:nvPr/>
            </p:nvSpPr>
            <p:spPr bwMode="auto">
              <a:xfrm>
                <a:off x="4923" y="8583"/>
                <a:ext cx="672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9" name="Line 173"/>
              <p:cNvSpPr>
                <a:spLocks noChangeShapeType="1"/>
              </p:cNvSpPr>
              <p:nvPr/>
            </p:nvSpPr>
            <p:spPr bwMode="auto">
              <a:xfrm flipV="1">
                <a:off x="5595" y="8411"/>
                <a:ext cx="1" cy="172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0" name="Line 174"/>
              <p:cNvSpPr>
                <a:spLocks noChangeShapeType="1"/>
              </p:cNvSpPr>
              <p:nvPr/>
            </p:nvSpPr>
            <p:spPr bwMode="auto">
              <a:xfrm flipV="1">
                <a:off x="4923" y="8011"/>
                <a:ext cx="1" cy="172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1" name="Line 175"/>
              <p:cNvSpPr>
                <a:spLocks noChangeShapeType="1"/>
              </p:cNvSpPr>
              <p:nvPr/>
            </p:nvSpPr>
            <p:spPr bwMode="auto">
              <a:xfrm>
                <a:off x="4923" y="8183"/>
                <a:ext cx="672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2" name="Line 176"/>
              <p:cNvSpPr>
                <a:spLocks noChangeShapeType="1"/>
              </p:cNvSpPr>
              <p:nvPr/>
            </p:nvSpPr>
            <p:spPr bwMode="auto">
              <a:xfrm>
                <a:off x="4923" y="8813"/>
                <a:ext cx="672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3" name="Line 177"/>
              <p:cNvSpPr>
                <a:spLocks noChangeShapeType="1"/>
              </p:cNvSpPr>
              <p:nvPr/>
            </p:nvSpPr>
            <p:spPr bwMode="auto">
              <a:xfrm flipV="1">
                <a:off x="4923" y="8813"/>
                <a:ext cx="1" cy="169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4" name="Line 178"/>
              <p:cNvSpPr>
                <a:spLocks noChangeShapeType="1"/>
              </p:cNvSpPr>
              <p:nvPr/>
            </p:nvSpPr>
            <p:spPr bwMode="auto">
              <a:xfrm>
                <a:off x="4923" y="8982"/>
                <a:ext cx="672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5" name="Line 179"/>
              <p:cNvSpPr>
                <a:spLocks noChangeShapeType="1"/>
              </p:cNvSpPr>
              <p:nvPr/>
            </p:nvSpPr>
            <p:spPr bwMode="auto">
              <a:xfrm flipV="1">
                <a:off x="5595" y="8813"/>
                <a:ext cx="1" cy="169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6" name="Line 180"/>
              <p:cNvSpPr>
                <a:spLocks noChangeShapeType="1"/>
              </p:cNvSpPr>
              <p:nvPr/>
            </p:nvSpPr>
            <p:spPr bwMode="auto">
              <a:xfrm>
                <a:off x="4923" y="9212"/>
                <a:ext cx="672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7" name="Line 181"/>
              <p:cNvSpPr>
                <a:spLocks noChangeShapeType="1"/>
              </p:cNvSpPr>
              <p:nvPr/>
            </p:nvSpPr>
            <p:spPr bwMode="auto">
              <a:xfrm flipV="1">
                <a:off x="4923" y="9212"/>
                <a:ext cx="1" cy="169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8" name="Line 182"/>
              <p:cNvSpPr>
                <a:spLocks noChangeShapeType="1"/>
              </p:cNvSpPr>
              <p:nvPr/>
            </p:nvSpPr>
            <p:spPr bwMode="auto">
              <a:xfrm>
                <a:off x="4923" y="9381"/>
                <a:ext cx="672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9" name="Line 183"/>
              <p:cNvSpPr>
                <a:spLocks noChangeShapeType="1"/>
              </p:cNvSpPr>
              <p:nvPr/>
            </p:nvSpPr>
            <p:spPr bwMode="auto">
              <a:xfrm flipV="1">
                <a:off x="5595" y="9212"/>
                <a:ext cx="1" cy="169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0" name="Line 184"/>
              <p:cNvSpPr>
                <a:spLocks noChangeShapeType="1"/>
              </p:cNvSpPr>
              <p:nvPr/>
            </p:nvSpPr>
            <p:spPr bwMode="auto">
              <a:xfrm flipV="1">
                <a:off x="5523" y="9710"/>
                <a:ext cx="1" cy="95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1" name="Line 185"/>
              <p:cNvSpPr>
                <a:spLocks noChangeShapeType="1"/>
              </p:cNvSpPr>
              <p:nvPr/>
            </p:nvSpPr>
            <p:spPr bwMode="auto">
              <a:xfrm>
                <a:off x="5582" y="9685"/>
                <a:ext cx="1" cy="144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2" name="Line 186"/>
              <p:cNvSpPr>
                <a:spLocks noChangeShapeType="1"/>
              </p:cNvSpPr>
              <p:nvPr/>
            </p:nvSpPr>
            <p:spPr bwMode="auto">
              <a:xfrm flipV="1">
                <a:off x="5084" y="9710"/>
                <a:ext cx="1" cy="95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3" name="Line 187"/>
              <p:cNvSpPr>
                <a:spLocks noChangeShapeType="1"/>
              </p:cNvSpPr>
              <p:nvPr/>
            </p:nvSpPr>
            <p:spPr bwMode="auto">
              <a:xfrm flipH="1">
                <a:off x="4966" y="9710"/>
                <a:ext cx="60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4" name="Line 188"/>
              <p:cNvSpPr>
                <a:spLocks noChangeShapeType="1"/>
              </p:cNvSpPr>
              <p:nvPr/>
            </p:nvSpPr>
            <p:spPr bwMode="auto">
              <a:xfrm flipH="1">
                <a:off x="4966" y="9805"/>
                <a:ext cx="60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5" name="Line 189"/>
              <p:cNvSpPr>
                <a:spLocks noChangeShapeType="1"/>
              </p:cNvSpPr>
              <p:nvPr/>
            </p:nvSpPr>
            <p:spPr bwMode="auto">
              <a:xfrm flipH="1">
                <a:off x="4936" y="9829"/>
                <a:ext cx="64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6" name="Line 190"/>
              <p:cNvSpPr>
                <a:spLocks noChangeShapeType="1"/>
              </p:cNvSpPr>
              <p:nvPr/>
            </p:nvSpPr>
            <p:spPr bwMode="auto">
              <a:xfrm flipH="1">
                <a:off x="4936" y="9685"/>
                <a:ext cx="64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7" name="Line 191"/>
              <p:cNvSpPr>
                <a:spLocks noChangeShapeType="1"/>
              </p:cNvSpPr>
              <p:nvPr/>
            </p:nvSpPr>
            <p:spPr bwMode="auto">
              <a:xfrm>
                <a:off x="4936" y="9685"/>
                <a:ext cx="1" cy="144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8" name="Line 192"/>
              <p:cNvSpPr>
                <a:spLocks noChangeShapeType="1"/>
              </p:cNvSpPr>
              <p:nvPr/>
            </p:nvSpPr>
            <p:spPr bwMode="auto">
              <a:xfrm flipV="1">
                <a:off x="4966" y="9710"/>
                <a:ext cx="1" cy="95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9" name="Line 193"/>
              <p:cNvSpPr>
                <a:spLocks noChangeShapeType="1"/>
              </p:cNvSpPr>
              <p:nvPr/>
            </p:nvSpPr>
            <p:spPr bwMode="auto">
              <a:xfrm flipV="1">
                <a:off x="5566" y="9710"/>
                <a:ext cx="1" cy="95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0" name="Line 194"/>
              <p:cNvSpPr>
                <a:spLocks noChangeShapeType="1"/>
              </p:cNvSpPr>
              <p:nvPr/>
            </p:nvSpPr>
            <p:spPr bwMode="auto">
              <a:xfrm flipV="1">
                <a:off x="5523" y="8448"/>
                <a:ext cx="1" cy="98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1" name="Line 195"/>
              <p:cNvSpPr>
                <a:spLocks noChangeShapeType="1"/>
              </p:cNvSpPr>
              <p:nvPr/>
            </p:nvSpPr>
            <p:spPr bwMode="auto">
              <a:xfrm>
                <a:off x="5582" y="8423"/>
                <a:ext cx="1" cy="147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2" name="Line 196"/>
              <p:cNvSpPr>
                <a:spLocks noChangeShapeType="1"/>
              </p:cNvSpPr>
              <p:nvPr/>
            </p:nvSpPr>
            <p:spPr bwMode="auto">
              <a:xfrm flipV="1">
                <a:off x="5084" y="8448"/>
                <a:ext cx="1" cy="98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3" name="Line 197"/>
              <p:cNvSpPr>
                <a:spLocks noChangeShapeType="1"/>
              </p:cNvSpPr>
              <p:nvPr/>
            </p:nvSpPr>
            <p:spPr bwMode="auto">
              <a:xfrm flipH="1">
                <a:off x="4966" y="8448"/>
                <a:ext cx="60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4" name="Line 198"/>
              <p:cNvSpPr>
                <a:spLocks noChangeShapeType="1"/>
              </p:cNvSpPr>
              <p:nvPr/>
            </p:nvSpPr>
            <p:spPr bwMode="auto">
              <a:xfrm flipH="1">
                <a:off x="4966" y="8546"/>
                <a:ext cx="60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5" name="Line 199"/>
              <p:cNvSpPr>
                <a:spLocks noChangeShapeType="1"/>
              </p:cNvSpPr>
              <p:nvPr/>
            </p:nvSpPr>
            <p:spPr bwMode="auto">
              <a:xfrm flipH="1">
                <a:off x="4936" y="8570"/>
                <a:ext cx="64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6" name="Line 200"/>
              <p:cNvSpPr>
                <a:spLocks noChangeShapeType="1"/>
              </p:cNvSpPr>
              <p:nvPr/>
            </p:nvSpPr>
            <p:spPr bwMode="auto">
              <a:xfrm flipH="1">
                <a:off x="4936" y="8423"/>
                <a:ext cx="64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7" name="Line 201"/>
              <p:cNvSpPr>
                <a:spLocks noChangeShapeType="1"/>
              </p:cNvSpPr>
              <p:nvPr/>
            </p:nvSpPr>
            <p:spPr bwMode="auto">
              <a:xfrm>
                <a:off x="4936" y="8423"/>
                <a:ext cx="1" cy="147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8" name="Line 202"/>
              <p:cNvSpPr>
                <a:spLocks noChangeShapeType="1"/>
              </p:cNvSpPr>
              <p:nvPr/>
            </p:nvSpPr>
            <p:spPr bwMode="auto">
              <a:xfrm flipV="1">
                <a:off x="4966" y="8448"/>
                <a:ext cx="1" cy="98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9" name="Line 203"/>
              <p:cNvSpPr>
                <a:spLocks noChangeShapeType="1"/>
              </p:cNvSpPr>
              <p:nvPr/>
            </p:nvSpPr>
            <p:spPr bwMode="auto">
              <a:xfrm flipV="1">
                <a:off x="5566" y="8448"/>
                <a:ext cx="1" cy="98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0" name="Line 204"/>
              <p:cNvSpPr>
                <a:spLocks noChangeShapeType="1"/>
              </p:cNvSpPr>
              <p:nvPr/>
            </p:nvSpPr>
            <p:spPr bwMode="auto">
              <a:xfrm flipV="1">
                <a:off x="5084" y="8048"/>
                <a:ext cx="1" cy="99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1" name="Line 205"/>
              <p:cNvSpPr>
                <a:spLocks noChangeShapeType="1"/>
              </p:cNvSpPr>
              <p:nvPr/>
            </p:nvSpPr>
            <p:spPr bwMode="auto">
              <a:xfrm flipH="1">
                <a:off x="4966" y="8048"/>
                <a:ext cx="60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2" name="Line 206"/>
              <p:cNvSpPr>
                <a:spLocks noChangeShapeType="1"/>
              </p:cNvSpPr>
              <p:nvPr/>
            </p:nvSpPr>
            <p:spPr bwMode="auto">
              <a:xfrm flipH="1">
                <a:off x="4966" y="8147"/>
                <a:ext cx="60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3" name="Line 207"/>
              <p:cNvSpPr>
                <a:spLocks noChangeShapeType="1"/>
              </p:cNvSpPr>
              <p:nvPr/>
            </p:nvSpPr>
            <p:spPr bwMode="auto">
              <a:xfrm flipH="1">
                <a:off x="4936" y="8171"/>
                <a:ext cx="64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4" name="Line 208"/>
              <p:cNvSpPr>
                <a:spLocks noChangeShapeType="1"/>
              </p:cNvSpPr>
              <p:nvPr/>
            </p:nvSpPr>
            <p:spPr bwMode="auto">
              <a:xfrm flipH="1">
                <a:off x="4936" y="8024"/>
                <a:ext cx="64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5" name="Line 209"/>
              <p:cNvSpPr>
                <a:spLocks noChangeShapeType="1"/>
              </p:cNvSpPr>
              <p:nvPr/>
            </p:nvSpPr>
            <p:spPr bwMode="auto">
              <a:xfrm>
                <a:off x="4936" y="8024"/>
                <a:ext cx="1" cy="147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6" name="Line 210"/>
              <p:cNvSpPr>
                <a:spLocks noChangeShapeType="1"/>
              </p:cNvSpPr>
              <p:nvPr/>
            </p:nvSpPr>
            <p:spPr bwMode="auto">
              <a:xfrm flipV="1">
                <a:off x="4966" y="8048"/>
                <a:ext cx="1" cy="99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7" name="Line 211"/>
              <p:cNvSpPr>
                <a:spLocks noChangeShapeType="1"/>
              </p:cNvSpPr>
              <p:nvPr/>
            </p:nvSpPr>
            <p:spPr bwMode="auto">
              <a:xfrm flipV="1">
                <a:off x="5523" y="8048"/>
                <a:ext cx="1" cy="99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8" name="Line 212"/>
              <p:cNvSpPr>
                <a:spLocks noChangeShapeType="1"/>
              </p:cNvSpPr>
              <p:nvPr/>
            </p:nvSpPr>
            <p:spPr bwMode="auto">
              <a:xfrm flipV="1">
                <a:off x="5566" y="8048"/>
                <a:ext cx="1" cy="99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9" name="Line 213"/>
              <p:cNvSpPr>
                <a:spLocks noChangeShapeType="1"/>
              </p:cNvSpPr>
              <p:nvPr/>
            </p:nvSpPr>
            <p:spPr bwMode="auto">
              <a:xfrm>
                <a:off x="5582" y="8024"/>
                <a:ext cx="1" cy="147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0" name="Line 214"/>
              <p:cNvSpPr>
                <a:spLocks noChangeShapeType="1"/>
              </p:cNvSpPr>
              <p:nvPr/>
            </p:nvSpPr>
            <p:spPr bwMode="auto">
              <a:xfrm flipV="1">
                <a:off x="5523" y="8850"/>
                <a:ext cx="1" cy="95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1" name="Line 215"/>
              <p:cNvSpPr>
                <a:spLocks noChangeShapeType="1"/>
              </p:cNvSpPr>
              <p:nvPr/>
            </p:nvSpPr>
            <p:spPr bwMode="auto">
              <a:xfrm>
                <a:off x="5582" y="8825"/>
                <a:ext cx="1" cy="145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2" name="Line 216"/>
              <p:cNvSpPr>
                <a:spLocks noChangeShapeType="1"/>
              </p:cNvSpPr>
              <p:nvPr/>
            </p:nvSpPr>
            <p:spPr bwMode="auto">
              <a:xfrm flipV="1">
                <a:off x="5084" y="8850"/>
                <a:ext cx="1" cy="95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3" name="Line 217"/>
              <p:cNvSpPr>
                <a:spLocks noChangeShapeType="1"/>
              </p:cNvSpPr>
              <p:nvPr/>
            </p:nvSpPr>
            <p:spPr bwMode="auto">
              <a:xfrm flipH="1">
                <a:off x="4966" y="8850"/>
                <a:ext cx="60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4" name="Line 218"/>
              <p:cNvSpPr>
                <a:spLocks noChangeShapeType="1"/>
              </p:cNvSpPr>
              <p:nvPr/>
            </p:nvSpPr>
            <p:spPr bwMode="auto">
              <a:xfrm flipH="1">
                <a:off x="4966" y="8945"/>
                <a:ext cx="60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5" name="Line 219"/>
              <p:cNvSpPr>
                <a:spLocks noChangeShapeType="1"/>
              </p:cNvSpPr>
              <p:nvPr/>
            </p:nvSpPr>
            <p:spPr bwMode="auto">
              <a:xfrm flipH="1">
                <a:off x="4936" y="8970"/>
                <a:ext cx="64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6" name="Line 220"/>
              <p:cNvSpPr>
                <a:spLocks noChangeShapeType="1"/>
              </p:cNvSpPr>
              <p:nvPr/>
            </p:nvSpPr>
            <p:spPr bwMode="auto">
              <a:xfrm flipH="1">
                <a:off x="4936" y="8825"/>
                <a:ext cx="64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7" name="Line 221"/>
              <p:cNvSpPr>
                <a:spLocks noChangeShapeType="1"/>
              </p:cNvSpPr>
              <p:nvPr/>
            </p:nvSpPr>
            <p:spPr bwMode="auto">
              <a:xfrm>
                <a:off x="4936" y="8825"/>
                <a:ext cx="1" cy="145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8" name="Line 222"/>
              <p:cNvSpPr>
                <a:spLocks noChangeShapeType="1"/>
              </p:cNvSpPr>
              <p:nvPr/>
            </p:nvSpPr>
            <p:spPr bwMode="auto">
              <a:xfrm flipV="1">
                <a:off x="4966" y="8850"/>
                <a:ext cx="1" cy="95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9" name="Line 223"/>
              <p:cNvSpPr>
                <a:spLocks noChangeShapeType="1"/>
              </p:cNvSpPr>
              <p:nvPr/>
            </p:nvSpPr>
            <p:spPr bwMode="auto">
              <a:xfrm flipV="1">
                <a:off x="5566" y="8850"/>
                <a:ext cx="1" cy="95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0" name="Line 224"/>
              <p:cNvSpPr>
                <a:spLocks noChangeShapeType="1"/>
              </p:cNvSpPr>
              <p:nvPr/>
            </p:nvSpPr>
            <p:spPr bwMode="auto">
              <a:xfrm flipV="1">
                <a:off x="5523" y="9249"/>
                <a:ext cx="1" cy="95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1" name="Line 225"/>
              <p:cNvSpPr>
                <a:spLocks noChangeShapeType="1"/>
              </p:cNvSpPr>
              <p:nvPr/>
            </p:nvSpPr>
            <p:spPr bwMode="auto">
              <a:xfrm>
                <a:off x="5582" y="9224"/>
                <a:ext cx="1" cy="145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2" name="Line 226"/>
              <p:cNvSpPr>
                <a:spLocks noChangeShapeType="1"/>
              </p:cNvSpPr>
              <p:nvPr/>
            </p:nvSpPr>
            <p:spPr bwMode="auto">
              <a:xfrm flipV="1">
                <a:off x="5084" y="9249"/>
                <a:ext cx="1" cy="95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3" name="Line 227"/>
              <p:cNvSpPr>
                <a:spLocks noChangeShapeType="1"/>
              </p:cNvSpPr>
              <p:nvPr/>
            </p:nvSpPr>
            <p:spPr bwMode="auto">
              <a:xfrm flipH="1">
                <a:off x="4966" y="9249"/>
                <a:ext cx="60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4" name="Line 228"/>
              <p:cNvSpPr>
                <a:spLocks noChangeShapeType="1"/>
              </p:cNvSpPr>
              <p:nvPr/>
            </p:nvSpPr>
            <p:spPr bwMode="auto">
              <a:xfrm flipH="1">
                <a:off x="4966" y="9344"/>
                <a:ext cx="60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5" name="Line 229"/>
              <p:cNvSpPr>
                <a:spLocks noChangeShapeType="1"/>
              </p:cNvSpPr>
              <p:nvPr/>
            </p:nvSpPr>
            <p:spPr bwMode="auto">
              <a:xfrm flipH="1">
                <a:off x="4936" y="9369"/>
                <a:ext cx="64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6" name="Line 230"/>
              <p:cNvSpPr>
                <a:spLocks noChangeShapeType="1"/>
              </p:cNvSpPr>
              <p:nvPr/>
            </p:nvSpPr>
            <p:spPr bwMode="auto">
              <a:xfrm flipH="1">
                <a:off x="4936" y="9224"/>
                <a:ext cx="64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7" name="Line 231"/>
              <p:cNvSpPr>
                <a:spLocks noChangeShapeType="1"/>
              </p:cNvSpPr>
              <p:nvPr/>
            </p:nvSpPr>
            <p:spPr bwMode="auto">
              <a:xfrm>
                <a:off x="4936" y="9224"/>
                <a:ext cx="1" cy="145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8" name="Line 232"/>
              <p:cNvSpPr>
                <a:spLocks noChangeShapeType="1"/>
              </p:cNvSpPr>
              <p:nvPr/>
            </p:nvSpPr>
            <p:spPr bwMode="auto">
              <a:xfrm flipV="1">
                <a:off x="4966" y="9249"/>
                <a:ext cx="1" cy="95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9" name="Line 233"/>
              <p:cNvSpPr>
                <a:spLocks noChangeShapeType="1"/>
              </p:cNvSpPr>
              <p:nvPr/>
            </p:nvSpPr>
            <p:spPr bwMode="auto">
              <a:xfrm flipV="1">
                <a:off x="5566" y="9249"/>
                <a:ext cx="1" cy="95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0" name="Line 234"/>
              <p:cNvSpPr>
                <a:spLocks noChangeShapeType="1"/>
              </p:cNvSpPr>
              <p:nvPr/>
            </p:nvSpPr>
            <p:spPr bwMode="auto">
              <a:xfrm>
                <a:off x="5674" y="7480"/>
                <a:ext cx="54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1" name="Line 235"/>
              <p:cNvSpPr>
                <a:spLocks noChangeShapeType="1"/>
              </p:cNvSpPr>
              <p:nvPr/>
            </p:nvSpPr>
            <p:spPr bwMode="auto">
              <a:xfrm>
                <a:off x="5674" y="9842"/>
                <a:ext cx="54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2" name="Line 236"/>
              <p:cNvSpPr>
                <a:spLocks noChangeShapeType="1"/>
              </p:cNvSpPr>
              <p:nvPr/>
            </p:nvSpPr>
            <p:spPr bwMode="auto">
              <a:xfrm flipV="1">
                <a:off x="5674" y="8678"/>
                <a:ext cx="1" cy="485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3" name="Line 237"/>
              <p:cNvSpPr>
                <a:spLocks noChangeShapeType="1"/>
              </p:cNvSpPr>
              <p:nvPr/>
            </p:nvSpPr>
            <p:spPr bwMode="auto">
              <a:xfrm flipV="1">
                <a:off x="5674" y="8085"/>
                <a:ext cx="1" cy="485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4" name="Line 238"/>
              <p:cNvSpPr>
                <a:spLocks noChangeShapeType="1"/>
              </p:cNvSpPr>
              <p:nvPr/>
            </p:nvSpPr>
            <p:spPr bwMode="auto">
              <a:xfrm flipV="1">
                <a:off x="5674" y="9274"/>
                <a:ext cx="1" cy="568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5" name="Line 239"/>
              <p:cNvSpPr>
                <a:spLocks noChangeShapeType="1"/>
              </p:cNvSpPr>
              <p:nvPr/>
            </p:nvSpPr>
            <p:spPr bwMode="auto">
              <a:xfrm flipV="1">
                <a:off x="5674" y="7480"/>
                <a:ext cx="1" cy="495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6" name="Line 240"/>
              <p:cNvSpPr>
                <a:spLocks noChangeShapeType="1"/>
              </p:cNvSpPr>
              <p:nvPr/>
            </p:nvSpPr>
            <p:spPr bwMode="auto">
              <a:xfrm flipV="1">
                <a:off x="6214" y="7480"/>
                <a:ext cx="1" cy="495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7" name="Line 241"/>
              <p:cNvSpPr>
                <a:spLocks noChangeShapeType="1"/>
              </p:cNvSpPr>
              <p:nvPr/>
            </p:nvSpPr>
            <p:spPr bwMode="auto">
              <a:xfrm flipV="1">
                <a:off x="6214" y="8085"/>
                <a:ext cx="1" cy="485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8" name="Line 242"/>
              <p:cNvSpPr>
                <a:spLocks noChangeShapeType="1"/>
              </p:cNvSpPr>
              <p:nvPr/>
            </p:nvSpPr>
            <p:spPr bwMode="auto">
              <a:xfrm flipV="1">
                <a:off x="6214" y="8678"/>
                <a:ext cx="1" cy="485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9" name="Line 243"/>
              <p:cNvSpPr>
                <a:spLocks noChangeShapeType="1"/>
              </p:cNvSpPr>
              <p:nvPr/>
            </p:nvSpPr>
            <p:spPr bwMode="auto">
              <a:xfrm>
                <a:off x="5674" y="9163"/>
                <a:ext cx="54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0" name="Line 244"/>
              <p:cNvSpPr>
                <a:spLocks noChangeShapeType="1"/>
              </p:cNvSpPr>
              <p:nvPr/>
            </p:nvSpPr>
            <p:spPr bwMode="auto">
              <a:xfrm>
                <a:off x="5674" y="8678"/>
                <a:ext cx="54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1" name="Line 245"/>
              <p:cNvSpPr>
                <a:spLocks noChangeShapeType="1"/>
              </p:cNvSpPr>
              <p:nvPr/>
            </p:nvSpPr>
            <p:spPr bwMode="auto">
              <a:xfrm>
                <a:off x="5674" y="8570"/>
                <a:ext cx="54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2" name="Line 246"/>
              <p:cNvSpPr>
                <a:spLocks noChangeShapeType="1"/>
              </p:cNvSpPr>
              <p:nvPr/>
            </p:nvSpPr>
            <p:spPr bwMode="auto">
              <a:xfrm>
                <a:off x="5674" y="8085"/>
                <a:ext cx="54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3" name="Line 247"/>
              <p:cNvSpPr>
                <a:spLocks noChangeShapeType="1"/>
              </p:cNvSpPr>
              <p:nvPr/>
            </p:nvSpPr>
            <p:spPr bwMode="auto">
              <a:xfrm>
                <a:off x="5674" y="7975"/>
                <a:ext cx="54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4" name="Freeform 248"/>
              <p:cNvSpPr>
                <a:spLocks/>
              </p:cNvSpPr>
              <p:nvPr/>
            </p:nvSpPr>
            <p:spPr bwMode="auto">
              <a:xfrm>
                <a:off x="4897" y="9940"/>
                <a:ext cx="439" cy="412"/>
              </a:xfrm>
              <a:custGeom>
                <a:avLst/>
                <a:gdLst/>
                <a:ahLst/>
                <a:cxnLst>
                  <a:cxn ang="0">
                    <a:pos x="439" y="206"/>
                  </a:cxn>
                  <a:cxn ang="0">
                    <a:pos x="439" y="227"/>
                  </a:cxn>
                  <a:cxn ang="0">
                    <a:pos x="436" y="249"/>
                  </a:cxn>
                  <a:cxn ang="0">
                    <a:pos x="429" y="270"/>
                  </a:cxn>
                  <a:cxn ang="0">
                    <a:pos x="419" y="289"/>
                  </a:cxn>
                  <a:cxn ang="0">
                    <a:pos x="410" y="307"/>
                  </a:cxn>
                  <a:cxn ang="0">
                    <a:pos x="396" y="326"/>
                  </a:cxn>
                  <a:cxn ang="0">
                    <a:pos x="383" y="344"/>
                  </a:cxn>
                  <a:cxn ang="0">
                    <a:pos x="367" y="359"/>
                  </a:cxn>
                  <a:cxn ang="0">
                    <a:pos x="351" y="372"/>
                  </a:cxn>
                  <a:cxn ang="0">
                    <a:pos x="331" y="384"/>
                  </a:cxn>
                  <a:cxn ang="0">
                    <a:pos x="308" y="393"/>
                  </a:cxn>
                  <a:cxn ang="0">
                    <a:pos x="288" y="402"/>
                  </a:cxn>
                  <a:cxn ang="0">
                    <a:pos x="265" y="408"/>
                  </a:cxn>
                  <a:cxn ang="0">
                    <a:pos x="242" y="412"/>
                  </a:cxn>
                  <a:cxn ang="0">
                    <a:pos x="220" y="412"/>
                  </a:cxn>
                  <a:cxn ang="0">
                    <a:pos x="197" y="412"/>
                  </a:cxn>
                  <a:cxn ang="0">
                    <a:pos x="174" y="408"/>
                  </a:cxn>
                  <a:cxn ang="0">
                    <a:pos x="151" y="402"/>
                  </a:cxn>
                  <a:cxn ang="0">
                    <a:pos x="131" y="393"/>
                  </a:cxn>
                  <a:cxn ang="0">
                    <a:pos x="111" y="384"/>
                  </a:cxn>
                  <a:cxn ang="0">
                    <a:pos x="92" y="372"/>
                  </a:cxn>
                  <a:cxn ang="0">
                    <a:pos x="72" y="359"/>
                  </a:cxn>
                  <a:cxn ang="0">
                    <a:pos x="56" y="344"/>
                  </a:cxn>
                  <a:cxn ang="0">
                    <a:pos x="43" y="326"/>
                  </a:cxn>
                  <a:cxn ang="0">
                    <a:pos x="29" y="307"/>
                  </a:cxn>
                  <a:cxn ang="0">
                    <a:pos x="20" y="289"/>
                  </a:cxn>
                  <a:cxn ang="0">
                    <a:pos x="10" y="270"/>
                  </a:cxn>
                  <a:cxn ang="0">
                    <a:pos x="6" y="249"/>
                  </a:cxn>
                  <a:cxn ang="0">
                    <a:pos x="3" y="227"/>
                  </a:cxn>
                  <a:cxn ang="0">
                    <a:pos x="0" y="206"/>
                  </a:cxn>
                  <a:cxn ang="0">
                    <a:pos x="3" y="184"/>
                  </a:cxn>
                  <a:cxn ang="0">
                    <a:pos x="6" y="163"/>
                  </a:cxn>
                  <a:cxn ang="0">
                    <a:pos x="10" y="141"/>
                  </a:cxn>
                  <a:cxn ang="0">
                    <a:pos x="20" y="123"/>
                  </a:cxn>
                  <a:cxn ang="0">
                    <a:pos x="29" y="101"/>
                  </a:cxn>
                  <a:cxn ang="0">
                    <a:pos x="43" y="83"/>
                  </a:cxn>
                  <a:cxn ang="0">
                    <a:pos x="56" y="68"/>
                  </a:cxn>
                  <a:cxn ang="0">
                    <a:pos x="72" y="52"/>
                  </a:cxn>
                  <a:cxn ang="0">
                    <a:pos x="92" y="40"/>
                  </a:cxn>
                  <a:cxn ang="0">
                    <a:pos x="111" y="28"/>
                  </a:cxn>
                  <a:cxn ang="0">
                    <a:pos x="131" y="18"/>
                  </a:cxn>
                  <a:cxn ang="0">
                    <a:pos x="151" y="9"/>
                  </a:cxn>
                  <a:cxn ang="0">
                    <a:pos x="174" y="3"/>
                  </a:cxn>
                  <a:cxn ang="0">
                    <a:pos x="197" y="0"/>
                  </a:cxn>
                  <a:cxn ang="0">
                    <a:pos x="220" y="0"/>
                  </a:cxn>
                  <a:cxn ang="0">
                    <a:pos x="242" y="0"/>
                  </a:cxn>
                  <a:cxn ang="0">
                    <a:pos x="265" y="3"/>
                  </a:cxn>
                  <a:cxn ang="0">
                    <a:pos x="288" y="9"/>
                  </a:cxn>
                  <a:cxn ang="0">
                    <a:pos x="308" y="18"/>
                  </a:cxn>
                  <a:cxn ang="0">
                    <a:pos x="331" y="28"/>
                  </a:cxn>
                  <a:cxn ang="0">
                    <a:pos x="351" y="40"/>
                  </a:cxn>
                  <a:cxn ang="0">
                    <a:pos x="367" y="52"/>
                  </a:cxn>
                  <a:cxn ang="0">
                    <a:pos x="383" y="68"/>
                  </a:cxn>
                  <a:cxn ang="0">
                    <a:pos x="396" y="83"/>
                  </a:cxn>
                  <a:cxn ang="0">
                    <a:pos x="410" y="101"/>
                  </a:cxn>
                  <a:cxn ang="0">
                    <a:pos x="419" y="123"/>
                  </a:cxn>
                  <a:cxn ang="0">
                    <a:pos x="429" y="141"/>
                  </a:cxn>
                  <a:cxn ang="0">
                    <a:pos x="436" y="163"/>
                  </a:cxn>
                  <a:cxn ang="0">
                    <a:pos x="439" y="184"/>
                  </a:cxn>
                  <a:cxn ang="0">
                    <a:pos x="439" y="203"/>
                  </a:cxn>
                  <a:cxn ang="0">
                    <a:pos x="439" y="206"/>
                  </a:cxn>
                </a:cxnLst>
                <a:rect l="0" t="0" r="r" b="b"/>
                <a:pathLst>
                  <a:path w="439" h="412">
                    <a:moveTo>
                      <a:pt x="439" y="206"/>
                    </a:moveTo>
                    <a:lnTo>
                      <a:pt x="439" y="227"/>
                    </a:lnTo>
                    <a:lnTo>
                      <a:pt x="436" y="249"/>
                    </a:lnTo>
                    <a:lnTo>
                      <a:pt x="429" y="270"/>
                    </a:lnTo>
                    <a:lnTo>
                      <a:pt x="419" y="289"/>
                    </a:lnTo>
                    <a:lnTo>
                      <a:pt x="410" y="307"/>
                    </a:lnTo>
                    <a:lnTo>
                      <a:pt x="396" y="326"/>
                    </a:lnTo>
                    <a:lnTo>
                      <a:pt x="383" y="344"/>
                    </a:lnTo>
                    <a:lnTo>
                      <a:pt x="367" y="359"/>
                    </a:lnTo>
                    <a:lnTo>
                      <a:pt x="351" y="372"/>
                    </a:lnTo>
                    <a:lnTo>
                      <a:pt x="331" y="384"/>
                    </a:lnTo>
                    <a:lnTo>
                      <a:pt x="308" y="393"/>
                    </a:lnTo>
                    <a:lnTo>
                      <a:pt x="288" y="402"/>
                    </a:lnTo>
                    <a:lnTo>
                      <a:pt x="265" y="408"/>
                    </a:lnTo>
                    <a:lnTo>
                      <a:pt x="242" y="412"/>
                    </a:lnTo>
                    <a:lnTo>
                      <a:pt x="220" y="412"/>
                    </a:lnTo>
                    <a:lnTo>
                      <a:pt x="197" y="412"/>
                    </a:lnTo>
                    <a:lnTo>
                      <a:pt x="174" y="408"/>
                    </a:lnTo>
                    <a:lnTo>
                      <a:pt x="151" y="402"/>
                    </a:lnTo>
                    <a:lnTo>
                      <a:pt x="131" y="393"/>
                    </a:lnTo>
                    <a:lnTo>
                      <a:pt x="111" y="384"/>
                    </a:lnTo>
                    <a:lnTo>
                      <a:pt x="92" y="372"/>
                    </a:lnTo>
                    <a:lnTo>
                      <a:pt x="72" y="359"/>
                    </a:lnTo>
                    <a:lnTo>
                      <a:pt x="56" y="344"/>
                    </a:lnTo>
                    <a:lnTo>
                      <a:pt x="43" y="326"/>
                    </a:lnTo>
                    <a:lnTo>
                      <a:pt x="29" y="307"/>
                    </a:lnTo>
                    <a:lnTo>
                      <a:pt x="20" y="289"/>
                    </a:lnTo>
                    <a:lnTo>
                      <a:pt x="10" y="270"/>
                    </a:lnTo>
                    <a:lnTo>
                      <a:pt x="6" y="249"/>
                    </a:lnTo>
                    <a:lnTo>
                      <a:pt x="3" y="227"/>
                    </a:lnTo>
                    <a:lnTo>
                      <a:pt x="0" y="206"/>
                    </a:lnTo>
                    <a:lnTo>
                      <a:pt x="3" y="184"/>
                    </a:lnTo>
                    <a:lnTo>
                      <a:pt x="6" y="163"/>
                    </a:lnTo>
                    <a:lnTo>
                      <a:pt x="10" y="141"/>
                    </a:lnTo>
                    <a:lnTo>
                      <a:pt x="20" y="123"/>
                    </a:lnTo>
                    <a:lnTo>
                      <a:pt x="29" y="101"/>
                    </a:lnTo>
                    <a:lnTo>
                      <a:pt x="43" y="83"/>
                    </a:lnTo>
                    <a:lnTo>
                      <a:pt x="56" y="68"/>
                    </a:lnTo>
                    <a:lnTo>
                      <a:pt x="72" y="52"/>
                    </a:lnTo>
                    <a:lnTo>
                      <a:pt x="92" y="40"/>
                    </a:lnTo>
                    <a:lnTo>
                      <a:pt x="111" y="28"/>
                    </a:lnTo>
                    <a:lnTo>
                      <a:pt x="131" y="18"/>
                    </a:lnTo>
                    <a:lnTo>
                      <a:pt x="151" y="9"/>
                    </a:lnTo>
                    <a:lnTo>
                      <a:pt x="174" y="3"/>
                    </a:lnTo>
                    <a:lnTo>
                      <a:pt x="197" y="0"/>
                    </a:lnTo>
                    <a:lnTo>
                      <a:pt x="220" y="0"/>
                    </a:lnTo>
                    <a:lnTo>
                      <a:pt x="242" y="0"/>
                    </a:lnTo>
                    <a:lnTo>
                      <a:pt x="265" y="3"/>
                    </a:lnTo>
                    <a:lnTo>
                      <a:pt x="288" y="9"/>
                    </a:lnTo>
                    <a:lnTo>
                      <a:pt x="308" y="18"/>
                    </a:lnTo>
                    <a:lnTo>
                      <a:pt x="331" y="28"/>
                    </a:lnTo>
                    <a:lnTo>
                      <a:pt x="351" y="40"/>
                    </a:lnTo>
                    <a:lnTo>
                      <a:pt x="367" y="52"/>
                    </a:lnTo>
                    <a:lnTo>
                      <a:pt x="383" y="68"/>
                    </a:lnTo>
                    <a:lnTo>
                      <a:pt x="396" y="83"/>
                    </a:lnTo>
                    <a:lnTo>
                      <a:pt x="410" y="101"/>
                    </a:lnTo>
                    <a:lnTo>
                      <a:pt x="419" y="123"/>
                    </a:lnTo>
                    <a:lnTo>
                      <a:pt x="429" y="141"/>
                    </a:lnTo>
                    <a:lnTo>
                      <a:pt x="436" y="163"/>
                    </a:lnTo>
                    <a:lnTo>
                      <a:pt x="439" y="184"/>
                    </a:lnTo>
                    <a:lnTo>
                      <a:pt x="439" y="203"/>
                    </a:lnTo>
                    <a:lnTo>
                      <a:pt x="439" y="206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5" name="Line 249"/>
              <p:cNvSpPr>
                <a:spLocks noChangeShapeType="1"/>
              </p:cNvSpPr>
              <p:nvPr/>
            </p:nvSpPr>
            <p:spPr bwMode="auto">
              <a:xfrm>
                <a:off x="6175" y="9332"/>
                <a:ext cx="1" cy="22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6" name="Line 250"/>
              <p:cNvSpPr>
                <a:spLocks noChangeShapeType="1"/>
              </p:cNvSpPr>
              <p:nvPr/>
            </p:nvSpPr>
            <p:spPr bwMode="auto">
              <a:xfrm>
                <a:off x="6169" y="9350"/>
                <a:ext cx="1" cy="203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7" name="Line 251"/>
              <p:cNvSpPr>
                <a:spLocks noChangeShapeType="1"/>
              </p:cNvSpPr>
              <p:nvPr/>
            </p:nvSpPr>
            <p:spPr bwMode="auto">
              <a:xfrm>
                <a:off x="6146" y="9338"/>
                <a:ext cx="1" cy="215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8" name="Line 252"/>
              <p:cNvSpPr>
                <a:spLocks noChangeShapeType="1"/>
              </p:cNvSpPr>
              <p:nvPr/>
            </p:nvSpPr>
            <p:spPr bwMode="auto">
              <a:xfrm>
                <a:off x="5942" y="9366"/>
                <a:ext cx="20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9" name="Line 253"/>
              <p:cNvSpPr>
                <a:spLocks noChangeShapeType="1"/>
              </p:cNvSpPr>
              <p:nvPr/>
            </p:nvSpPr>
            <p:spPr bwMode="auto">
              <a:xfrm>
                <a:off x="5942" y="9332"/>
                <a:ext cx="233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0" name="Line 254"/>
              <p:cNvSpPr>
                <a:spLocks noChangeShapeType="1"/>
              </p:cNvSpPr>
              <p:nvPr/>
            </p:nvSpPr>
            <p:spPr bwMode="auto">
              <a:xfrm>
                <a:off x="5942" y="9338"/>
                <a:ext cx="20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1" name="Line 255"/>
              <p:cNvSpPr>
                <a:spLocks noChangeShapeType="1"/>
              </p:cNvSpPr>
              <p:nvPr/>
            </p:nvSpPr>
            <p:spPr bwMode="auto">
              <a:xfrm>
                <a:off x="6146" y="9350"/>
                <a:ext cx="23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2" name="Line 256"/>
              <p:cNvSpPr>
                <a:spLocks noChangeShapeType="1"/>
              </p:cNvSpPr>
              <p:nvPr/>
            </p:nvSpPr>
            <p:spPr bwMode="auto">
              <a:xfrm flipV="1">
                <a:off x="6169" y="9332"/>
                <a:ext cx="6" cy="18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3" name="Line 257"/>
              <p:cNvSpPr>
                <a:spLocks noChangeShapeType="1"/>
              </p:cNvSpPr>
              <p:nvPr/>
            </p:nvSpPr>
            <p:spPr bwMode="auto">
              <a:xfrm flipV="1">
                <a:off x="6175" y="9553"/>
                <a:ext cx="1" cy="218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4" name="Line 258"/>
              <p:cNvSpPr>
                <a:spLocks noChangeShapeType="1"/>
              </p:cNvSpPr>
              <p:nvPr/>
            </p:nvSpPr>
            <p:spPr bwMode="auto">
              <a:xfrm flipV="1">
                <a:off x="6169" y="9553"/>
                <a:ext cx="1" cy="200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5" name="Line 259"/>
              <p:cNvSpPr>
                <a:spLocks noChangeShapeType="1"/>
              </p:cNvSpPr>
              <p:nvPr/>
            </p:nvSpPr>
            <p:spPr bwMode="auto">
              <a:xfrm flipV="1">
                <a:off x="6146" y="9553"/>
                <a:ext cx="1" cy="212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6" name="Line 260"/>
              <p:cNvSpPr>
                <a:spLocks noChangeShapeType="1"/>
              </p:cNvSpPr>
              <p:nvPr/>
            </p:nvSpPr>
            <p:spPr bwMode="auto">
              <a:xfrm>
                <a:off x="5942" y="9737"/>
                <a:ext cx="20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7" name="Line 261"/>
              <p:cNvSpPr>
                <a:spLocks noChangeShapeType="1"/>
              </p:cNvSpPr>
              <p:nvPr/>
            </p:nvSpPr>
            <p:spPr bwMode="auto">
              <a:xfrm>
                <a:off x="5942" y="9771"/>
                <a:ext cx="233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8" name="Line 262"/>
              <p:cNvSpPr>
                <a:spLocks noChangeShapeType="1"/>
              </p:cNvSpPr>
              <p:nvPr/>
            </p:nvSpPr>
            <p:spPr bwMode="auto">
              <a:xfrm>
                <a:off x="5942" y="9765"/>
                <a:ext cx="20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9" name="Line 263"/>
              <p:cNvSpPr>
                <a:spLocks noChangeShapeType="1"/>
              </p:cNvSpPr>
              <p:nvPr/>
            </p:nvSpPr>
            <p:spPr bwMode="auto">
              <a:xfrm>
                <a:off x="6146" y="9753"/>
                <a:ext cx="23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0" name="Line 264"/>
              <p:cNvSpPr>
                <a:spLocks noChangeShapeType="1"/>
              </p:cNvSpPr>
              <p:nvPr/>
            </p:nvSpPr>
            <p:spPr bwMode="auto">
              <a:xfrm>
                <a:off x="6169" y="9753"/>
                <a:ext cx="6" cy="18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1" name="Line 265"/>
              <p:cNvSpPr>
                <a:spLocks noChangeShapeType="1"/>
              </p:cNvSpPr>
              <p:nvPr/>
            </p:nvSpPr>
            <p:spPr bwMode="auto">
              <a:xfrm>
                <a:off x="5710" y="9332"/>
                <a:ext cx="1" cy="22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2" name="Line 266"/>
              <p:cNvSpPr>
                <a:spLocks noChangeShapeType="1"/>
              </p:cNvSpPr>
              <p:nvPr/>
            </p:nvSpPr>
            <p:spPr bwMode="auto">
              <a:xfrm>
                <a:off x="5720" y="9350"/>
                <a:ext cx="1" cy="203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3" name="Line 267"/>
              <p:cNvSpPr>
                <a:spLocks noChangeShapeType="1"/>
              </p:cNvSpPr>
              <p:nvPr/>
            </p:nvSpPr>
            <p:spPr bwMode="auto">
              <a:xfrm>
                <a:off x="5743" y="9338"/>
                <a:ext cx="1" cy="215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4" name="Line 268"/>
              <p:cNvSpPr>
                <a:spLocks noChangeShapeType="1"/>
              </p:cNvSpPr>
              <p:nvPr/>
            </p:nvSpPr>
            <p:spPr bwMode="auto">
              <a:xfrm flipH="1">
                <a:off x="5743" y="9366"/>
                <a:ext cx="19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5" name="Line 269"/>
              <p:cNvSpPr>
                <a:spLocks noChangeShapeType="1"/>
              </p:cNvSpPr>
              <p:nvPr/>
            </p:nvSpPr>
            <p:spPr bwMode="auto">
              <a:xfrm flipH="1">
                <a:off x="5710" y="9332"/>
                <a:ext cx="232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6" name="Line 270"/>
              <p:cNvSpPr>
                <a:spLocks noChangeShapeType="1"/>
              </p:cNvSpPr>
              <p:nvPr/>
            </p:nvSpPr>
            <p:spPr bwMode="auto">
              <a:xfrm flipH="1">
                <a:off x="5743" y="9338"/>
                <a:ext cx="19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7" name="Line 271"/>
              <p:cNvSpPr>
                <a:spLocks noChangeShapeType="1"/>
              </p:cNvSpPr>
              <p:nvPr/>
            </p:nvSpPr>
            <p:spPr bwMode="auto">
              <a:xfrm flipH="1">
                <a:off x="5720" y="9350"/>
                <a:ext cx="23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8" name="Line 272"/>
              <p:cNvSpPr>
                <a:spLocks noChangeShapeType="1"/>
              </p:cNvSpPr>
              <p:nvPr/>
            </p:nvSpPr>
            <p:spPr bwMode="auto">
              <a:xfrm flipH="1" flipV="1">
                <a:off x="5710" y="9332"/>
                <a:ext cx="10" cy="18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9" name="Line 273"/>
              <p:cNvSpPr>
                <a:spLocks noChangeShapeType="1"/>
              </p:cNvSpPr>
              <p:nvPr/>
            </p:nvSpPr>
            <p:spPr bwMode="auto">
              <a:xfrm flipV="1">
                <a:off x="5710" y="9553"/>
                <a:ext cx="1" cy="218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0" name="Line 274"/>
              <p:cNvSpPr>
                <a:spLocks noChangeShapeType="1"/>
              </p:cNvSpPr>
              <p:nvPr/>
            </p:nvSpPr>
            <p:spPr bwMode="auto">
              <a:xfrm flipV="1">
                <a:off x="5720" y="9553"/>
                <a:ext cx="1" cy="200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1" name="Line 275"/>
              <p:cNvSpPr>
                <a:spLocks noChangeShapeType="1"/>
              </p:cNvSpPr>
              <p:nvPr/>
            </p:nvSpPr>
            <p:spPr bwMode="auto">
              <a:xfrm flipV="1">
                <a:off x="5743" y="9553"/>
                <a:ext cx="1" cy="212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2" name="Line 276"/>
              <p:cNvSpPr>
                <a:spLocks noChangeShapeType="1"/>
              </p:cNvSpPr>
              <p:nvPr/>
            </p:nvSpPr>
            <p:spPr bwMode="auto">
              <a:xfrm flipH="1">
                <a:off x="5743" y="9737"/>
                <a:ext cx="19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3" name="Line 277"/>
              <p:cNvSpPr>
                <a:spLocks noChangeShapeType="1"/>
              </p:cNvSpPr>
              <p:nvPr/>
            </p:nvSpPr>
            <p:spPr bwMode="auto">
              <a:xfrm flipH="1">
                <a:off x="5710" y="9771"/>
                <a:ext cx="232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4" name="Line 278"/>
              <p:cNvSpPr>
                <a:spLocks noChangeShapeType="1"/>
              </p:cNvSpPr>
              <p:nvPr/>
            </p:nvSpPr>
            <p:spPr bwMode="auto">
              <a:xfrm flipH="1">
                <a:off x="5743" y="9765"/>
                <a:ext cx="19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5" name="Line 279"/>
              <p:cNvSpPr>
                <a:spLocks noChangeShapeType="1"/>
              </p:cNvSpPr>
              <p:nvPr/>
            </p:nvSpPr>
            <p:spPr bwMode="auto">
              <a:xfrm flipH="1">
                <a:off x="5720" y="9753"/>
                <a:ext cx="23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6" name="Line 280"/>
              <p:cNvSpPr>
                <a:spLocks noChangeShapeType="1"/>
              </p:cNvSpPr>
              <p:nvPr/>
            </p:nvSpPr>
            <p:spPr bwMode="auto">
              <a:xfrm flipH="1">
                <a:off x="5710" y="9753"/>
                <a:ext cx="10" cy="18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7" name="Line 281"/>
              <p:cNvSpPr>
                <a:spLocks noChangeShapeType="1"/>
              </p:cNvSpPr>
              <p:nvPr/>
            </p:nvSpPr>
            <p:spPr bwMode="auto">
              <a:xfrm>
                <a:off x="5762" y="9369"/>
                <a:ext cx="36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8" name="Line 282"/>
              <p:cNvSpPr>
                <a:spLocks noChangeShapeType="1"/>
              </p:cNvSpPr>
              <p:nvPr/>
            </p:nvSpPr>
            <p:spPr bwMode="auto">
              <a:xfrm>
                <a:off x="5762" y="9734"/>
                <a:ext cx="36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9" name="Line 283"/>
              <p:cNvSpPr>
                <a:spLocks noChangeShapeType="1"/>
              </p:cNvSpPr>
              <p:nvPr/>
            </p:nvSpPr>
            <p:spPr bwMode="auto">
              <a:xfrm>
                <a:off x="5749" y="9381"/>
                <a:ext cx="1" cy="34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0" name="Line 284"/>
              <p:cNvSpPr>
                <a:spLocks noChangeShapeType="1"/>
              </p:cNvSpPr>
              <p:nvPr/>
            </p:nvSpPr>
            <p:spPr bwMode="auto">
              <a:xfrm>
                <a:off x="6139" y="9381"/>
                <a:ext cx="1" cy="34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1" name="Line 285"/>
              <p:cNvSpPr>
                <a:spLocks noChangeShapeType="1"/>
              </p:cNvSpPr>
              <p:nvPr/>
            </p:nvSpPr>
            <p:spPr bwMode="auto">
              <a:xfrm>
                <a:off x="6139" y="8752"/>
                <a:ext cx="1" cy="340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2" name="Line 286"/>
              <p:cNvSpPr>
                <a:spLocks noChangeShapeType="1"/>
              </p:cNvSpPr>
              <p:nvPr/>
            </p:nvSpPr>
            <p:spPr bwMode="auto">
              <a:xfrm>
                <a:off x="5749" y="8752"/>
                <a:ext cx="1" cy="340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3" name="Line 287"/>
              <p:cNvSpPr>
                <a:spLocks noChangeShapeType="1"/>
              </p:cNvSpPr>
              <p:nvPr/>
            </p:nvSpPr>
            <p:spPr bwMode="auto">
              <a:xfrm>
                <a:off x="5762" y="9105"/>
                <a:ext cx="36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4" name="Line 288"/>
              <p:cNvSpPr>
                <a:spLocks noChangeShapeType="1"/>
              </p:cNvSpPr>
              <p:nvPr/>
            </p:nvSpPr>
            <p:spPr bwMode="auto">
              <a:xfrm>
                <a:off x="5762" y="8739"/>
                <a:ext cx="36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5" name="Line 289"/>
              <p:cNvSpPr>
                <a:spLocks noChangeShapeType="1"/>
              </p:cNvSpPr>
              <p:nvPr/>
            </p:nvSpPr>
            <p:spPr bwMode="auto">
              <a:xfrm flipH="1">
                <a:off x="5710" y="9120"/>
                <a:ext cx="10" cy="19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6" name="Line 290"/>
              <p:cNvSpPr>
                <a:spLocks noChangeShapeType="1"/>
              </p:cNvSpPr>
              <p:nvPr/>
            </p:nvSpPr>
            <p:spPr bwMode="auto">
              <a:xfrm flipH="1">
                <a:off x="5720" y="9120"/>
                <a:ext cx="23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7" name="Line 291"/>
              <p:cNvSpPr>
                <a:spLocks noChangeShapeType="1"/>
              </p:cNvSpPr>
              <p:nvPr/>
            </p:nvSpPr>
            <p:spPr bwMode="auto">
              <a:xfrm flipH="1">
                <a:off x="5743" y="9135"/>
                <a:ext cx="19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8" name="Line 292"/>
              <p:cNvSpPr>
                <a:spLocks noChangeShapeType="1"/>
              </p:cNvSpPr>
              <p:nvPr/>
            </p:nvSpPr>
            <p:spPr bwMode="auto">
              <a:xfrm flipH="1">
                <a:off x="5710" y="9139"/>
                <a:ext cx="232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9" name="Line 293"/>
              <p:cNvSpPr>
                <a:spLocks noChangeShapeType="1"/>
              </p:cNvSpPr>
              <p:nvPr/>
            </p:nvSpPr>
            <p:spPr bwMode="auto">
              <a:xfrm flipH="1">
                <a:off x="5743" y="9108"/>
                <a:ext cx="19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0" name="Line 294"/>
              <p:cNvSpPr>
                <a:spLocks noChangeShapeType="1"/>
              </p:cNvSpPr>
              <p:nvPr/>
            </p:nvSpPr>
            <p:spPr bwMode="auto">
              <a:xfrm flipV="1">
                <a:off x="5743" y="8920"/>
                <a:ext cx="1" cy="215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1" name="Line 295"/>
              <p:cNvSpPr>
                <a:spLocks noChangeShapeType="1"/>
              </p:cNvSpPr>
              <p:nvPr/>
            </p:nvSpPr>
            <p:spPr bwMode="auto">
              <a:xfrm flipV="1">
                <a:off x="5720" y="8920"/>
                <a:ext cx="1" cy="200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2" name="Line 296"/>
              <p:cNvSpPr>
                <a:spLocks noChangeShapeType="1"/>
              </p:cNvSpPr>
              <p:nvPr/>
            </p:nvSpPr>
            <p:spPr bwMode="auto">
              <a:xfrm flipV="1">
                <a:off x="5710" y="8920"/>
                <a:ext cx="1" cy="219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3" name="Line 297"/>
              <p:cNvSpPr>
                <a:spLocks noChangeShapeType="1"/>
              </p:cNvSpPr>
              <p:nvPr/>
            </p:nvSpPr>
            <p:spPr bwMode="auto">
              <a:xfrm flipH="1" flipV="1">
                <a:off x="5710" y="8702"/>
                <a:ext cx="10" cy="19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4" name="Line 298"/>
              <p:cNvSpPr>
                <a:spLocks noChangeShapeType="1"/>
              </p:cNvSpPr>
              <p:nvPr/>
            </p:nvSpPr>
            <p:spPr bwMode="auto">
              <a:xfrm flipH="1">
                <a:off x="5720" y="8721"/>
                <a:ext cx="23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5" name="Line 299"/>
              <p:cNvSpPr>
                <a:spLocks noChangeShapeType="1"/>
              </p:cNvSpPr>
              <p:nvPr/>
            </p:nvSpPr>
            <p:spPr bwMode="auto">
              <a:xfrm flipH="1">
                <a:off x="5743" y="8706"/>
                <a:ext cx="19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6" name="Line 300"/>
              <p:cNvSpPr>
                <a:spLocks noChangeShapeType="1"/>
              </p:cNvSpPr>
              <p:nvPr/>
            </p:nvSpPr>
            <p:spPr bwMode="auto">
              <a:xfrm flipH="1">
                <a:off x="5710" y="8702"/>
                <a:ext cx="232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7" name="Line 301"/>
              <p:cNvSpPr>
                <a:spLocks noChangeShapeType="1"/>
              </p:cNvSpPr>
              <p:nvPr/>
            </p:nvSpPr>
            <p:spPr bwMode="auto">
              <a:xfrm flipH="1">
                <a:off x="5743" y="8736"/>
                <a:ext cx="19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8" name="Line 302"/>
              <p:cNvSpPr>
                <a:spLocks noChangeShapeType="1"/>
              </p:cNvSpPr>
              <p:nvPr/>
            </p:nvSpPr>
            <p:spPr bwMode="auto">
              <a:xfrm>
                <a:off x="5743" y="8706"/>
                <a:ext cx="1" cy="214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9" name="Line 303"/>
              <p:cNvSpPr>
                <a:spLocks noChangeShapeType="1"/>
              </p:cNvSpPr>
              <p:nvPr/>
            </p:nvSpPr>
            <p:spPr bwMode="auto">
              <a:xfrm>
                <a:off x="5720" y="8721"/>
                <a:ext cx="1" cy="199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0" name="Line 304"/>
              <p:cNvSpPr>
                <a:spLocks noChangeShapeType="1"/>
              </p:cNvSpPr>
              <p:nvPr/>
            </p:nvSpPr>
            <p:spPr bwMode="auto">
              <a:xfrm>
                <a:off x="5710" y="8702"/>
                <a:ext cx="1" cy="218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1" name="Line 305"/>
              <p:cNvSpPr>
                <a:spLocks noChangeShapeType="1"/>
              </p:cNvSpPr>
              <p:nvPr/>
            </p:nvSpPr>
            <p:spPr bwMode="auto">
              <a:xfrm>
                <a:off x="6169" y="9120"/>
                <a:ext cx="6" cy="19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2" name="Line 306"/>
              <p:cNvSpPr>
                <a:spLocks noChangeShapeType="1"/>
              </p:cNvSpPr>
              <p:nvPr/>
            </p:nvSpPr>
            <p:spPr bwMode="auto">
              <a:xfrm>
                <a:off x="6146" y="9120"/>
                <a:ext cx="23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3" name="Line 307"/>
              <p:cNvSpPr>
                <a:spLocks noChangeShapeType="1"/>
              </p:cNvSpPr>
              <p:nvPr/>
            </p:nvSpPr>
            <p:spPr bwMode="auto">
              <a:xfrm>
                <a:off x="5942" y="9135"/>
                <a:ext cx="20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4" name="Line 308"/>
              <p:cNvSpPr>
                <a:spLocks noChangeShapeType="1"/>
              </p:cNvSpPr>
              <p:nvPr/>
            </p:nvSpPr>
            <p:spPr bwMode="auto">
              <a:xfrm>
                <a:off x="5942" y="9139"/>
                <a:ext cx="233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5" name="Line 309"/>
              <p:cNvSpPr>
                <a:spLocks noChangeShapeType="1"/>
              </p:cNvSpPr>
              <p:nvPr/>
            </p:nvSpPr>
            <p:spPr bwMode="auto">
              <a:xfrm>
                <a:off x="5942" y="9108"/>
                <a:ext cx="20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6" name="Line 310"/>
              <p:cNvSpPr>
                <a:spLocks noChangeShapeType="1"/>
              </p:cNvSpPr>
              <p:nvPr/>
            </p:nvSpPr>
            <p:spPr bwMode="auto">
              <a:xfrm flipV="1">
                <a:off x="6146" y="8920"/>
                <a:ext cx="1" cy="215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7" name="Line 311"/>
              <p:cNvSpPr>
                <a:spLocks noChangeShapeType="1"/>
              </p:cNvSpPr>
              <p:nvPr/>
            </p:nvSpPr>
            <p:spPr bwMode="auto">
              <a:xfrm flipV="1">
                <a:off x="6169" y="8920"/>
                <a:ext cx="1" cy="200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8" name="Line 312"/>
              <p:cNvSpPr>
                <a:spLocks noChangeShapeType="1"/>
              </p:cNvSpPr>
              <p:nvPr/>
            </p:nvSpPr>
            <p:spPr bwMode="auto">
              <a:xfrm flipV="1">
                <a:off x="6175" y="8920"/>
                <a:ext cx="1" cy="219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9" name="Line 313"/>
              <p:cNvSpPr>
                <a:spLocks noChangeShapeType="1"/>
              </p:cNvSpPr>
              <p:nvPr/>
            </p:nvSpPr>
            <p:spPr bwMode="auto">
              <a:xfrm flipV="1">
                <a:off x="6169" y="8702"/>
                <a:ext cx="6" cy="19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0" name="Line 314"/>
              <p:cNvSpPr>
                <a:spLocks noChangeShapeType="1"/>
              </p:cNvSpPr>
              <p:nvPr/>
            </p:nvSpPr>
            <p:spPr bwMode="auto">
              <a:xfrm>
                <a:off x="6146" y="8721"/>
                <a:ext cx="23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1" name="Line 315"/>
              <p:cNvSpPr>
                <a:spLocks noChangeShapeType="1"/>
              </p:cNvSpPr>
              <p:nvPr/>
            </p:nvSpPr>
            <p:spPr bwMode="auto">
              <a:xfrm>
                <a:off x="5942" y="8706"/>
                <a:ext cx="20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2" name="Line 316"/>
              <p:cNvSpPr>
                <a:spLocks noChangeShapeType="1"/>
              </p:cNvSpPr>
              <p:nvPr/>
            </p:nvSpPr>
            <p:spPr bwMode="auto">
              <a:xfrm>
                <a:off x="5942" y="8702"/>
                <a:ext cx="233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3" name="Line 317"/>
              <p:cNvSpPr>
                <a:spLocks noChangeShapeType="1"/>
              </p:cNvSpPr>
              <p:nvPr/>
            </p:nvSpPr>
            <p:spPr bwMode="auto">
              <a:xfrm>
                <a:off x="5942" y="8736"/>
                <a:ext cx="20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4" name="Line 318"/>
              <p:cNvSpPr>
                <a:spLocks noChangeShapeType="1"/>
              </p:cNvSpPr>
              <p:nvPr/>
            </p:nvSpPr>
            <p:spPr bwMode="auto">
              <a:xfrm>
                <a:off x="6146" y="8706"/>
                <a:ext cx="1" cy="214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5" name="Line 319"/>
              <p:cNvSpPr>
                <a:spLocks noChangeShapeType="1"/>
              </p:cNvSpPr>
              <p:nvPr/>
            </p:nvSpPr>
            <p:spPr bwMode="auto">
              <a:xfrm>
                <a:off x="6169" y="8721"/>
                <a:ext cx="1" cy="199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6" name="Line 320"/>
              <p:cNvSpPr>
                <a:spLocks noChangeShapeType="1"/>
              </p:cNvSpPr>
              <p:nvPr/>
            </p:nvSpPr>
            <p:spPr bwMode="auto">
              <a:xfrm>
                <a:off x="6175" y="8702"/>
                <a:ext cx="1" cy="218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7" name="Line 321"/>
              <p:cNvSpPr>
                <a:spLocks noChangeShapeType="1"/>
              </p:cNvSpPr>
              <p:nvPr/>
            </p:nvSpPr>
            <p:spPr bwMode="auto">
              <a:xfrm>
                <a:off x="6175" y="8122"/>
                <a:ext cx="1" cy="218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8" name="Line 322"/>
              <p:cNvSpPr>
                <a:spLocks noChangeShapeType="1"/>
              </p:cNvSpPr>
              <p:nvPr/>
            </p:nvSpPr>
            <p:spPr bwMode="auto">
              <a:xfrm>
                <a:off x="6169" y="8140"/>
                <a:ext cx="1" cy="200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9" name="Line 323"/>
              <p:cNvSpPr>
                <a:spLocks noChangeShapeType="1"/>
              </p:cNvSpPr>
              <p:nvPr/>
            </p:nvSpPr>
            <p:spPr bwMode="auto">
              <a:xfrm>
                <a:off x="6146" y="8125"/>
                <a:ext cx="1" cy="215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0" name="Line 324"/>
              <p:cNvSpPr>
                <a:spLocks noChangeShapeType="1"/>
              </p:cNvSpPr>
              <p:nvPr/>
            </p:nvSpPr>
            <p:spPr bwMode="auto">
              <a:xfrm>
                <a:off x="5942" y="8153"/>
                <a:ext cx="20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1" name="Line 325"/>
              <p:cNvSpPr>
                <a:spLocks noChangeShapeType="1"/>
              </p:cNvSpPr>
              <p:nvPr/>
            </p:nvSpPr>
            <p:spPr bwMode="auto">
              <a:xfrm>
                <a:off x="5942" y="8122"/>
                <a:ext cx="233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2" name="Line 326"/>
              <p:cNvSpPr>
                <a:spLocks noChangeShapeType="1"/>
              </p:cNvSpPr>
              <p:nvPr/>
            </p:nvSpPr>
            <p:spPr bwMode="auto">
              <a:xfrm>
                <a:off x="5942" y="8125"/>
                <a:ext cx="20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3" name="Line 327"/>
              <p:cNvSpPr>
                <a:spLocks noChangeShapeType="1"/>
              </p:cNvSpPr>
              <p:nvPr/>
            </p:nvSpPr>
            <p:spPr bwMode="auto">
              <a:xfrm>
                <a:off x="6146" y="8140"/>
                <a:ext cx="23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4" name="Line 328"/>
              <p:cNvSpPr>
                <a:spLocks noChangeShapeType="1"/>
              </p:cNvSpPr>
              <p:nvPr/>
            </p:nvSpPr>
            <p:spPr bwMode="auto">
              <a:xfrm flipV="1">
                <a:off x="6169" y="8122"/>
                <a:ext cx="6" cy="18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5" name="Line 329"/>
              <p:cNvSpPr>
                <a:spLocks noChangeShapeType="1"/>
              </p:cNvSpPr>
              <p:nvPr/>
            </p:nvSpPr>
            <p:spPr bwMode="auto">
              <a:xfrm flipV="1">
                <a:off x="6175" y="8340"/>
                <a:ext cx="1" cy="218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6" name="Line 330"/>
              <p:cNvSpPr>
                <a:spLocks noChangeShapeType="1"/>
              </p:cNvSpPr>
              <p:nvPr/>
            </p:nvSpPr>
            <p:spPr bwMode="auto">
              <a:xfrm flipV="1">
                <a:off x="6169" y="8340"/>
                <a:ext cx="1" cy="200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7" name="Line 331"/>
              <p:cNvSpPr>
                <a:spLocks noChangeShapeType="1"/>
              </p:cNvSpPr>
              <p:nvPr/>
            </p:nvSpPr>
            <p:spPr bwMode="auto">
              <a:xfrm flipV="1">
                <a:off x="6146" y="8340"/>
                <a:ext cx="1" cy="215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8" name="Line 332"/>
              <p:cNvSpPr>
                <a:spLocks noChangeShapeType="1"/>
              </p:cNvSpPr>
              <p:nvPr/>
            </p:nvSpPr>
            <p:spPr bwMode="auto">
              <a:xfrm>
                <a:off x="5942" y="8524"/>
                <a:ext cx="20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9" name="Line 333"/>
              <p:cNvSpPr>
                <a:spLocks noChangeShapeType="1"/>
              </p:cNvSpPr>
              <p:nvPr/>
            </p:nvSpPr>
            <p:spPr bwMode="auto">
              <a:xfrm>
                <a:off x="5942" y="8558"/>
                <a:ext cx="233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0" name="Line 334"/>
              <p:cNvSpPr>
                <a:spLocks noChangeShapeType="1"/>
              </p:cNvSpPr>
              <p:nvPr/>
            </p:nvSpPr>
            <p:spPr bwMode="auto">
              <a:xfrm>
                <a:off x="5942" y="8555"/>
                <a:ext cx="20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1" name="Line 335"/>
              <p:cNvSpPr>
                <a:spLocks noChangeShapeType="1"/>
              </p:cNvSpPr>
              <p:nvPr/>
            </p:nvSpPr>
            <p:spPr bwMode="auto">
              <a:xfrm>
                <a:off x="6146" y="8540"/>
                <a:ext cx="23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2" name="Line 336"/>
              <p:cNvSpPr>
                <a:spLocks noChangeShapeType="1"/>
              </p:cNvSpPr>
              <p:nvPr/>
            </p:nvSpPr>
            <p:spPr bwMode="auto">
              <a:xfrm>
                <a:off x="6169" y="8540"/>
                <a:ext cx="6" cy="18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3" name="Line 337"/>
              <p:cNvSpPr>
                <a:spLocks noChangeShapeType="1"/>
              </p:cNvSpPr>
              <p:nvPr/>
            </p:nvSpPr>
            <p:spPr bwMode="auto">
              <a:xfrm>
                <a:off x="5710" y="8122"/>
                <a:ext cx="1" cy="218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4" name="Line 338"/>
              <p:cNvSpPr>
                <a:spLocks noChangeShapeType="1"/>
              </p:cNvSpPr>
              <p:nvPr/>
            </p:nvSpPr>
            <p:spPr bwMode="auto">
              <a:xfrm>
                <a:off x="5720" y="8140"/>
                <a:ext cx="1" cy="200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5" name="Line 339"/>
              <p:cNvSpPr>
                <a:spLocks noChangeShapeType="1"/>
              </p:cNvSpPr>
              <p:nvPr/>
            </p:nvSpPr>
            <p:spPr bwMode="auto">
              <a:xfrm>
                <a:off x="5743" y="8125"/>
                <a:ext cx="1" cy="215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6" name="Line 340"/>
              <p:cNvSpPr>
                <a:spLocks noChangeShapeType="1"/>
              </p:cNvSpPr>
              <p:nvPr/>
            </p:nvSpPr>
            <p:spPr bwMode="auto">
              <a:xfrm flipH="1">
                <a:off x="5743" y="8153"/>
                <a:ext cx="19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7" name="Line 341"/>
              <p:cNvSpPr>
                <a:spLocks noChangeShapeType="1"/>
              </p:cNvSpPr>
              <p:nvPr/>
            </p:nvSpPr>
            <p:spPr bwMode="auto">
              <a:xfrm flipH="1">
                <a:off x="5710" y="8122"/>
                <a:ext cx="232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8" name="Line 342"/>
              <p:cNvSpPr>
                <a:spLocks noChangeShapeType="1"/>
              </p:cNvSpPr>
              <p:nvPr/>
            </p:nvSpPr>
            <p:spPr bwMode="auto">
              <a:xfrm flipH="1">
                <a:off x="5743" y="8125"/>
                <a:ext cx="19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9" name="Line 343"/>
              <p:cNvSpPr>
                <a:spLocks noChangeShapeType="1"/>
              </p:cNvSpPr>
              <p:nvPr/>
            </p:nvSpPr>
            <p:spPr bwMode="auto">
              <a:xfrm flipH="1">
                <a:off x="5720" y="8140"/>
                <a:ext cx="23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0" name="Line 344"/>
              <p:cNvSpPr>
                <a:spLocks noChangeShapeType="1"/>
              </p:cNvSpPr>
              <p:nvPr/>
            </p:nvSpPr>
            <p:spPr bwMode="auto">
              <a:xfrm flipH="1" flipV="1">
                <a:off x="5710" y="8122"/>
                <a:ext cx="10" cy="18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1" name="Line 345"/>
              <p:cNvSpPr>
                <a:spLocks noChangeShapeType="1"/>
              </p:cNvSpPr>
              <p:nvPr/>
            </p:nvSpPr>
            <p:spPr bwMode="auto">
              <a:xfrm flipV="1">
                <a:off x="5710" y="8340"/>
                <a:ext cx="1" cy="218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2" name="Line 346"/>
              <p:cNvSpPr>
                <a:spLocks noChangeShapeType="1"/>
              </p:cNvSpPr>
              <p:nvPr/>
            </p:nvSpPr>
            <p:spPr bwMode="auto">
              <a:xfrm flipV="1">
                <a:off x="5720" y="8340"/>
                <a:ext cx="1" cy="200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3" name="Line 347"/>
              <p:cNvSpPr>
                <a:spLocks noChangeShapeType="1"/>
              </p:cNvSpPr>
              <p:nvPr/>
            </p:nvSpPr>
            <p:spPr bwMode="auto">
              <a:xfrm flipV="1">
                <a:off x="5743" y="8340"/>
                <a:ext cx="1" cy="215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4" name="Line 348"/>
              <p:cNvSpPr>
                <a:spLocks noChangeShapeType="1"/>
              </p:cNvSpPr>
              <p:nvPr/>
            </p:nvSpPr>
            <p:spPr bwMode="auto">
              <a:xfrm flipH="1">
                <a:off x="5743" y="8524"/>
                <a:ext cx="19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5" name="Line 349"/>
              <p:cNvSpPr>
                <a:spLocks noChangeShapeType="1"/>
              </p:cNvSpPr>
              <p:nvPr/>
            </p:nvSpPr>
            <p:spPr bwMode="auto">
              <a:xfrm flipH="1">
                <a:off x="5710" y="8558"/>
                <a:ext cx="232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6" name="Line 350"/>
              <p:cNvSpPr>
                <a:spLocks noChangeShapeType="1"/>
              </p:cNvSpPr>
              <p:nvPr/>
            </p:nvSpPr>
            <p:spPr bwMode="auto">
              <a:xfrm flipH="1">
                <a:off x="5743" y="8555"/>
                <a:ext cx="19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7" name="Line 351"/>
              <p:cNvSpPr>
                <a:spLocks noChangeShapeType="1"/>
              </p:cNvSpPr>
              <p:nvPr/>
            </p:nvSpPr>
            <p:spPr bwMode="auto">
              <a:xfrm flipH="1">
                <a:off x="5720" y="8540"/>
                <a:ext cx="23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8" name="Line 352"/>
              <p:cNvSpPr>
                <a:spLocks noChangeShapeType="1"/>
              </p:cNvSpPr>
              <p:nvPr/>
            </p:nvSpPr>
            <p:spPr bwMode="auto">
              <a:xfrm flipH="1">
                <a:off x="5710" y="8540"/>
                <a:ext cx="10" cy="18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9" name="Line 353"/>
              <p:cNvSpPr>
                <a:spLocks noChangeShapeType="1"/>
              </p:cNvSpPr>
              <p:nvPr/>
            </p:nvSpPr>
            <p:spPr bwMode="auto">
              <a:xfrm>
                <a:off x="5762" y="8156"/>
                <a:ext cx="36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0" name="Line 354"/>
              <p:cNvSpPr>
                <a:spLocks noChangeShapeType="1"/>
              </p:cNvSpPr>
              <p:nvPr/>
            </p:nvSpPr>
            <p:spPr bwMode="auto">
              <a:xfrm>
                <a:off x="5762" y="8521"/>
                <a:ext cx="36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1" name="Line 355"/>
              <p:cNvSpPr>
                <a:spLocks noChangeShapeType="1"/>
              </p:cNvSpPr>
              <p:nvPr/>
            </p:nvSpPr>
            <p:spPr bwMode="auto">
              <a:xfrm>
                <a:off x="5749" y="8168"/>
                <a:ext cx="1" cy="34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2" name="Line 356"/>
              <p:cNvSpPr>
                <a:spLocks noChangeShapeType="1"/>
              </p:cNvSpPr>
              <p:nvPr/>
            </p:nvSpPr>
            <p:spPr bwMode="auto">
              <a:xfrm>
                <a:off x="6139" y="8168"/>
                <a:ext cx="1" cy="34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3" name="Line 357"/>
              <p:cNvSpPr>
                <a:spLocks noChangeShapeType="1"/>
              </p:cNvSpPr>
              <p:nvPr/>
            </p:nvSpPr>
            <p:spPr bwMode="auto">
              <a:xfrm>
                <a:off x="6139" y="7563"/>
                <a:ext cx="1" cy="34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4" name="Line 358"/>
              <p:cNvSpPr>
                <a:spLocks noChangeShapeType="1"/>
              </p:cNvSpPr>
              <p:nvPr/>
            </p:nvSpPr>
            <p:spPr bwMode="auto">
              <a:xfrm>
                <a:off x="5749" y="7563"/>
                <a:ext cx="1" cy="34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5" name="Line 359"/>
              <p:cNvSpPr>
                <a:spLocks noChangeShapeType="1"/>
              </p:cNvSpPr>
              <p:nvPr/>
            </p:nvSpPr>
            <p:spPr bwMode="auto">
              <a:xfrm>
                <a:off x="5762" y="7916"/>
                <a:ext cx="36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6" name="Line 360"/>
              <p:cNvSpPr>
                <a:spLocks noChangeShapeType="1"/>
              </p:cNvSpPr>
              <p:nvPr/>
            </p:nvSpPr>
            <p:spPr bwMode="auto">
              <a:xfrm>
                <a:off x="5762" y="7551"/>
                <a:ext cx="36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7" name="Line 361"/>
              <p:cNvSpPr>
                <a:spLocks noChangeShapeType="1"/>
              </p:cNvSpPr>
              <p:nvPr/>
            </p:nvSpPr>
            <p:spPr bwMode="auto">
              <a:xfrm flipH="1">
                <a:off x="5710" y="7935"/>
                <a:ext cx="10" cy="18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8" name="Line 362"/>
              <p:cNvSpPr>
                <a:spLocks noChangeShapeType="1"/>
              </p:cNvSpPr>
              <p:nvPr/>
            </p:nvSpPr>
            <p:spPr bwMode="auto">
              <a:xfrm flipH="1">
                <a:off x="5720" y="7935"/>
                <a:ext cx="23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9" name="Line 363"/>
              <p:cNvSpPr>
                <a:spLocks noChangeShapeType="1"/>
              </p:cNvSpPr>
              <p:nvPr/>
            </p:nvSpPr>
            <p:spPr bwMode="auto">
              <a:xfrm flipH="1">
                <a:off x="5743" y="7947"/>
                <a:ext cx="19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0" name="Line 364"/>
              <p:cNvSpPr>
                <a:spLocks noChangeShapeType="1"/>
              </p:cNvSpPr>
              <p:nvPr/>
            </p:nvSpPr>
            <p:spPr bwMode="auto">
              <a:xfrm flipH="1">
                <a:off x="5710" y="7953"/>
                <a:ext cx="232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1" name="Line 365"/>
              <p:cNvSpPr>
                <a:spLocks noChangeShapeType="1"/>
              </p:cNvSpPr>
              <p:nvPr/>
            </p:nvSpPr>
            <p:spPr bwMode="auto">
              <a:xfrm flipH="1">
                <a:off x="5743" y="7919"/>
                <a:ext cx="19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2" name="Line 366"/>
              <p:cNvSpPr>
                <a:spLocks noChangeShapeType="1"/>
              </p:cNvSpPr>
              <p:nvPr/>
            </p:nvSpPr>
            <p:spPr bwMode="auto">
              <a:xfrm flipV="1">
                <a:off x="5743" y="7732"/>
                <a:ext cx="1" cy="215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3" name="Line 367"/>
              <p:cNvSpPr>
                <a:spLocks noChangeShapeType="1"/>
              </p:cNvSpPr>
              <p:nvPr/>
            </p:nvSpPr>
            <p:spPr bwMode="auto">
              <a:xfrm flipV="1">
                <a:off x="5720" y="7732"/>
                <a:ext cx="1" cy="203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4" name="Line 368"/>
              <p:cNvSpPr>
                <a:spLocks noChangeShapeType="1"/>
              </p:cNvSpPr>
              <p:nvPr/>
            </p:nvSpPr>
            <p:spPr bwMode="auto">
              <a:xfrm flipV="1">
                <a:off x="5710" y="7732"/>
                <a:ext cx="1" cy="22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5" name="Line 369"/>
              <p:cNvSpPr>
                <a:spLocks noChangeShapeType="1"/>
              </p:cNvSpPr>
              <p:nvPr/>
            </p:nvSpPr>
            <p:spPr bwMode="auto">
              <a:xfrm flipH="1" flipV="1">
                <a:off x="5710" y="7514"/>
                <a:ext cx="10" cy="18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6" name="Line 370"/>
              <p:cNvSpPr>
                <a:spLocks noChangeShapeType="1"/>
              </p:cNvSpPr>
              <p:nvPr/>
            </p:nvSpPr>
            <p:spPr bwMode="auto">
              <a:xfrm flipH="1">
                <a:off x="5720" y="7532"/>
                <a:ext cx="23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7" name="Line 371"/>
              <p:cNvSpPr>
                <a:spLocks noChangeShapeType="1"/>
              </p:cNvSpPr>
              <p:nvPr/>
            </p:nvSpPr>
            <p:spPr bwMode="auto">
              <a:xfrm flipH="1">
                <a:off x="5743" y="7520"/>
                <a:ext cx="19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8" name="Line 372"/>
              <p:cNvSpPr>
                <a:spLocks noChangeShapeType="1"/>
              </p:cNvSpPr>
              <p:nvPr/>
            </p:nvSpPr>
            <p:spPr bwMode="auto">
              <a:xfrm flipH="1">
                <a:off x="5710" y="7514"/>
                <a:ext cx="232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9" name="Line 373"/>
              <p:cNvSpPr>
                <a:spLocks noChangeShapeType="1"/>
              </p:cNvSpPr>
              <p:nvPr/>
            </p:nvSpPr>
            <p:spPr bwMode="auto">
              <a:xfrm flipH="1">
                <a:off x="5743" y="7548"/>
                <a:ext cx="19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0" name="Line 374"/>
              <p:cNvSpPr>
                <a:spLocks noChangeShapeType="1"/>
              </p:cNvSpPr>
              <p:nvPr/>
            </p:nvSpPr>
            <p:spPr bwMode="auto">
              <a:xfrm>
                <a:off x="5743" y="7520"/>
                <a:ext cx="1" cy="212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1" name="Line 375"/>
              <p:cNvSpPr>
                <a:spLocks noChangeShapeType="1"/>
              </p:cNvSpPr>
              <p:nvPr/>
            </p:nvSpPr>
            <p:spPr bwMode="auto">
              <a:xfrm>
                <a:off x="5720" y="7532"/>
                <a:ext cx="1" cy="200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2" name="Line 376"/>
              <p:cNvSpPr>
                <a:spLocks noChangeShapeType="1"/>
              </p:cNvSpPr>
              <p:nvPr/>
            </p:nvSpPr>
            <p:spPr bwMode="auto">
              <a:xfrm>
                <a:off x="5710" y="7514"/>
                <a:ext cx="1" cy="218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3" name="Line 377"/>
              <p:cNvSpPr>
                <a:spLocks noChangeShapeType="1"/>
              </p:cNvSpPr>
              <p:nvPr/>
            </p:nvSpPr>
            <p:spPr bwMode="auto">
              <a:xfrm>
                <a:off x="6169" y="7935"/>
                <a:ext cx="6" cy="18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4" name="Line 378"/>
              <p:cNvSpPr>
                <a:spLocks noChangeShapeType="1"/>
              </p:cNvSpPr>
              <p:nvPr/>
            </p:nvSpPr>
            <p:spPr bwMode="auto">
              <a:xfrm>
                <a:off x="6146" y="7935"/>
                <a:ext cx="23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5" name="Line 379"/>
              <p:cNvSpPr>
                <a:spLocks noChangeShapeType="1"/>
              </p:cNvSpPr>
              <p:nvPr/>
            </p:nvSpPr>
            <p:spPr bwMode="auto">
              <a:xfrm>
                <a:off x="5942" y="7947"/>
                <a:ext cx="20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6" name="Line 380"/>
              <p:cNvSpPr>
                <a:spLocks noChangeShapeType="1"/>
              </p:cNvSpPr>
              <p:nvPr/>
            </p:nvSpPr>
            <p:spPr bwMode="auto">
              <a:xfrm>
                <a:off x="5942" y="7953"/>
                <a:ext cx="233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7" name="Line 381"/>
              <p:cNvSpPr>
                <a:spLocks noChangeShapeType="1"/>
              </p:cNvSpPr>
              <p:nvPr/>
            </p:nvSpPr>
            <p:spPr bwMode="auto">
              <a:xfrm>
                <a:off x="5942" y="7919"/>
                <a:ext cx="20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8" name="Line 382"/>
              <p:cNvSpPr>
                <a:spLocks noChangeShapeType="1"/>
              </p:cNvSpPr>
              <p:nvPr/>
            </p:nvSpPr>
            <p:spPr bwMode="auto">
              <a:xfrm flipV="1">
                <a:off x="6146" y="7732"/>
                <a:ext cx="1" cy="215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9" name="Line 383"/>
              <p:cNvSpPr>
                <a:spLocks noChangeShapeType="1"/>
              </p:cNvSpPr>
              <p:nvPr/>
            </p:nvSpPr>
            <p:spPr bwMode="auto">
              <a:xfrm flipV="1">
                <a:off x="6169" y="7732"/>
                <a:ext cx="1" cy="203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0" name="Line 384"/>
              <p:cNvSpPr>
                <a:spLocks noChangeShapeType="1"/>
              </p:cNvSpPr>
              <p:nvPr/>
            </p:nvSpPr>
            <p:spPr bwMode="auto">
              <a:xfrm flipV="1">
                <a:off x="6175" y="7732"/>
                <a:ext cx="1" cy="22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1" name="Line 385"/>
              <p:cNvSpPr>
                <a:spLocks noChangeShapeType="1"/>
              </p:cNvSpPr>
              <p:nvPr/>
            </p:nvSpPr>
            <p:spPr bwMode="auto">
              <a:xfrm flipV="1">
                <a:off x="6169" y="7514"/>
                <a:ext cx="6" cy="18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2" name="Line 386"/>
              <p:cNvSpPr>
                <a:spLocks noChangeShapeType="1"/>
              </p:cNvSpPr>
              <p:nvPr/>
            </p:nvSpPr>
            <p:spPr bwMode="auto">
              <a:xfrm>
                <a:off x="6146" y="7532"/>
                <a:ext cx="23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3" name="Line 387"/>
              <p:cNvSpPr>
                <a:spLocks noChangeShapeType="1"/>
              </p:cNvSpPr>
              <p:nvPr/>
            </p:nvSpPr>
            <p:spPr bwMode="auto">
              <a:xfrm>
                <a:off x="5942" y="7520"/>
                <a:ext cx="20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4" name="Line 388"/>
              <p:cNvSpPr>
                <a:spLocks noChangeShapeType="1"/>
              </p:cNvSpPr>
              <p:nvPr/>
            </p:nvSpPr>
            <p:spPr bwMode="auto">
              <a:xfrm>
                <a:off x="5942" y="7514"/>
                <a:ext cx="233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5" name="Line 389"/>
              <p:cNvSpPr>
                <a:spLocks noChangeShapeType="1"/>
              </p:cNvSpPr>
              <p:nvPr/>
            </p:nvSpPr>
            <p:spPr bwMode="auto">
              <a:xfrm>
                <a:off x="5942" y="7548"/>
                <a:ext cx="20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6" name="Line 390"/>
              <p:cNvSpPr>
                <a:spLocks noChangeShapeType="1"/>
              </p:cNvSpPr>
              <p:nvPr/>
            </p:nvSpPr>
            <p:spPr bwMode="auto">
              <a:xfrm>
                <a:off x="6146" y="7520"/>
                <a:ext cx="1" cy="212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7" name="Line 391"/>
              <p:cNvSpPr>
                <a:spLocks noChangeShapeType="1"/>
              </p:cNvSpPr>
              <p:nvPr/>
            </p:nvSpPr>
            <p:spPr bwMode="auto">
              <a:xfrm>
                <a:off x="6169" y="7532"/>
                <a:ext cx="1" cy="200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8" name="Line 392"/>
              <p:cNvSpPr>
                <a:spLocks noChangeShapeType="1"/>
              </p:cNvSpPr>
              <p:nvPr/>
            </p:nvSpPr>
            <p:spPr bwMode="auto">
              <a:xfrm>
                <a:off x="6175" y="7514"/>
                <a:ext cx="1" cy="218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9" name="Line 393"/>
              <p:cNvSpPr>
                <a:spLocks noChangeShapeType="1"/>
              </p:cNvSpPr>
              <p:nvPr/>
            </p:nvSpPr>
            <p:spPr bwMode="auto">
              <a:xfrm flipV="1">
                <a:off x="5762" y="9237"/>
                <a:ext cx="1" cy="107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0" name="Line 394"/>
              <p:cNvSpPr>
                <a:spLocks noChangeShapeType="1"/>
              </p:cNvSpPr>
              <p:nvPr/>
            </p:nvSpPr>
            <p:spPr bwMode="auto">
              <a:xfrm flipV="1">
                <a:off x="6126" y="9237"/>
                <a:ext cx="1" cy="107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1" name="Line 395"/>
              <p:cNvSpPr>
                <a:spLocks noChangeShapeType="1"/>
              </p:cNvSpPr>
              <p:nvPr/>
            </p:nvSpPr>
            <p:spPr bwMode="auto">
              <a:xfrm>
                <a:off x="5710" y="9237"/>
                <a:ext cx="1" cy="568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2" name="Line 396"/>
              <p:cNvSpPr>
                <a:spLocks noChangeShapeType="1"/>
              </p:cNvSpPr>
              <p:nvPr/>
            </p:nvSpPr>
            <p:spPr bwMode="auto">
              <a:xfrm>
                <a:off x="6021" y="9344"/>
                <a:ext cx="15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3" name="Line 397"/>
              <p:cNvSpPr>
                <a:spLocks noChangeShapeType="1"/>
              </p:cNvSpPr>
              <p:nvPr/>
            </p:nvSpPr>
            <p:spPr bwMode="auto">
              <a:xfrm>
                <a:off x="5867" y="9326"/>
                <a:ext cx="15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4" name="Line 398"/>
              <p:cNvSpPr>
                <a:spLocks noChangeShapeType="1"/>
              </p:cNvSpPr>
              <p:nvPr/>
            </p:nvSpPr>
            <p:spPr bwMode="auto">
              <a:xfrm>
                <a:off x="5867" y="9255"/>
                <a:ext cx="15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5" name="Line 399"/>
              <p:cNvSpPr>
                <a:spLocks noChangeShapeType="1"/>
              </p:cNvSpPr>
              <p:nvPr/>
            </p:nvSpPr>
            <p:spPr bwMode="auto">
              <a:xfrm flipV="1">
                <a:off x="6175" y="9237"/>
                <a:ext cx="1" cy="568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6" name="Line 400"/>
              <p:cNvSpPr>
                <a:spLocks noChangeShapeType="1"/>
              </p:cNvSpPr>
              <p:nvPr/>
            </p:nvSpPr>
            <p:spPr bwMode="auto">
              <a:xfrm flipH="1">
                <a:off x="5710" y="9332"/>
                <a:ext cx="52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7" name="Line 401"/>
              <p:cNvSpPr>
                <a:spLocks noChangeShapeType="1"/>
              </p:cNvSpPr>
              <p:nvPr/>
            </p:nvSpPr>
            <p:spPr bwMode="auto">
              <a:xfrm flipV="1">
                <a:off x="5867" y="9237"/>
                <a:ext cx="1" cy="107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8" name="Line 402"/>
              <p:cNvSpPr>
                <a:spLocks noChangeShapeType="1"/>
              </p:cNvSpPr>
              <p:nvPr/>
            </p:nvSpPr>
            <p:spPr bwMode="auto">
              <a:xfrm flipV="1">
                <a:off x="6021" y="9237"/>
                <a:ext cx="1" cy="107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9" name="Line 403"/>
              <p:cNvSpPr>
                <a:spLocks noChangeShapeType="1"/>
              </p:cNvSpPr>
              <p:nvPr/>
            </p:nvSpPr>
            <p:spPr bwMode="auto">
              <a:xfrm flipH="1">
                <a:off x="6126" y="9332"/>
                <a:ext cx="4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0" name="Line 404"/>
              <p:cNvSpPr>
                <a:spLocks noChangeShapeType="1"/>
              </p:cNvSpPr>
              <p:nvPr/>
            </p:nvSpPr>
            <p:spPr bwMode="auto">
              <a:xfrm>
                <a:off x="5710" y="9344"/>
                <a:ext cx="157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1" name="Line 405"/>
              <p:cNvSpPr>
                <a:spLocks noChangeShapeType="1"/>
              </p:cNvSpPr>
              <p:nvPr/>
            </p:nvSpPr>
            <p:spPr bwMode="auto">
              <a:xfrm flipH="1">
                <a:off x="5710" y="9237"/>
                <a:ext cx="465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2" name="Line 406"/>
              <p:cNvSpPr>
                <a:spLocks noChangeShapeType="1"/>
              </p:cNvSpPr>
              <p:nvPr/>
            </p:nvSpPr>
            <p:spPr bwMode="auto">
              <a:xfrm>
                <a:off x="5710" y="9805"/>
                <a:ext cx="465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3" name="Line 407"/>
              <p:cNvSpPr>
                <a:spLocks noChangeShapeType="1"/>
              </p:cNvSpPr>
              <p:nvPr/>
            </p:nvSpPr>
            <p:spPr bwMode="auto">
              <a:xfrm>
                <a:off x="5674" y="9274"/>
                <a:ext cx="3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4" name="Line 408"/>
              <p:cNvSpPr>
                <a:spLocks noChangeShapeType="1"/>
              </p:cNvSpPr>
              <p:nvPr/>
            </p:nvSpPr>
            <p:spPr bwMode="auto">
              <a:xfrm>
                <a:off x="6175" y="9274"/>
                <a:ext cx="3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5" name="Line 409"/>
              <p:cNvSpPr>
                <a:spLocks noChangeShapeType="1"/>
              </p:cNvSpPr>
              <p:nvPr/>
            </p:nvSpPr>
            <p:spPr bwMode="auto">
              <a:xfrm>
                <a:off x="4989" y="7793"/>
                <a:ext cx="527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6" name="Line 410"/>
              <p:cNvSpPr>
                <a:spLocks noChangeShapeType="1"/>
              </p:cNvSpPr>
              <p:nvPr/>
            </p:nvSpPr>
            <p:spPr bwMode="auto">
              <a:xfrm>
                <a:off x="5028" y="7757"/>
                <a:ext cx="462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7" name="Line 411"/>
              <p:cNvSpPr>
                <a:spLocks noChangeShapeType="1"/>
              </p:cNvSpPr>
              <p:nvPr/>
            </p:nvSpPr>
            <p:spPr bwMode="auto">
              <a:xfrm>
                <a:off x="5035" y="7750"/>
                <a:ext cx="44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8" name="Line 412"/>
              <p:cNvSpPr>
                <a:spLocks noChangeShapeType="1"/>
              </p:cNvSpPr>
              <p:nvPr/>
            </p:nvSpPr>
            <p:spPr bwMode="auto">
              <a:xfrm flipH="1">
                <a:off x="5313" y="7588"/>
                <a:ext cx="30" cy="27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9" name="Line 413"/>
              <p:cNvSpPr>
                <a:spLocks noChangeShapeType="1"/>
              </p:cNvSpPr>
              <p:nvPr/>
            </p:nvSpPr>
            <p:spPr bwMode="auto">
              <a:xfrm flipH="1">
                <a:off x="5176" y="7462"/>
                <a:ext cx="32" cy="27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0" name="Line 414"/>
              <p:cNvSpPr>
                <a:spLocks noChangeShapeType="1"/>
              </p:cNvSpPr>
              <p:nvPr/>
            </p:nvSpPr>
            <p:spPr bwMode="auto">
              <a:xfrm>
                <a:off x="5176" y="7489"/>
                <a:ext cx="134" cy="129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1" name="Line 415"/>
              <p:cNvSpPr>
                <a:spLocks noChangeShapeType="1"/>
              </p:cNvSpPr>
              <p:nvPr/>
            </p:nvSpPr>
            <p:spPr bwMode="auto">
              <a:xfrm>
                <a:off x="5208" y="7462"/>
                <a:ext cx="135" cy="12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2" name="Line 416"/>
              <p:cNvSpPr>
                <a:spLocks noChangeShapeType="1"/>
              </p:cNvSpPr>
              <p:nvPr/>
            </p:nvSpPr>
            <p:spPr bwMode="auto">
              <a:xfrm>
                <a:off x="5244" y="7499"/>
                <a:ext cx="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3" name="Line 417"/>
              <p:cNvSpPr>
                <a:spLocks noChangeShapeType="1"/>
              </p:cNvSpPr>
              <p:nvPr/>
            </p:nvSpPr>
            <p:spPr bwMode="auto">
              <a:xfrm>
                <a:off x="5215" y="7526"/>
                <a:ext cx="3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4" name="Line 418"/>
              <p:cNvSpPr>
                <a:spLocks noChangeShapeType="1"/>
              </p:cNvSpPr>
              <p:nvPr/>
            </p:nvSpPr>
            <p:spPr bwMode="auto">
              <a:xfrm flipV="1">
                <a:off x="5228" y="7539"/>
                <a:ext cx="3" cy="3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5" name="Line 419"/>
              <p:cNvSpPr>
                <a:spLocks noChangeShapeType="1"/>
              </p:cNvSpPr>
              <p:nvPr/>
            </p:nvSpPr>
            <p:spPr bwMode="auto">
              <a:xfrm>
                <a:off x="5290" y="7542"/>
                <a:ext cx="3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6" name="Line 420"/>
              <p:cNvSpPr>
                <a:spLocks noChangeShapeType="1"/>
              </p:cNvSpPr>
              <p:nvPr/>
            </p:nvSpPr>
            <p:spPr bwMode="auto">
              <a:xfrm flipV="1">
                <a:off x="5290" y="7594"/>
                <a:ext cx="1" cy="3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7" name="Line 421"/>
              <p:cNvSpPr>
                <a:spLocks noChangeShapeType="1"/>
              </p:cNvSpPr>
              <p:nvPr/>
            </p:nvSpPr>
            <p:spPr bwMode="auto">
              <a:xfrm>
                <a:off x="5244" y="7551"/>
                <a:ext cx="1" cy="3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8" name="Line 422"/>
              <p:cNvSpPr>
                <a:spLocks noChangeShapeType="1"/>
              </p:cNvSpPr>
              <p:nvPr/>
            </p:nvSpPr>
            <p:spPr bwMode="auto">
              <a:xfrm flipV="1">
                <a:off x="5244" y="7526"/>
                <a:ext cx="30" cy="25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9" name="Freeform 423"/>
              <p:cNvSpPr>
                <a:spLocks/>
              </p:cNvSpPr>
              <p:nvPr/>
            </p:nvSpPr>
            <p:spPr bwMode="auto">
              <a:xfrm>
                <a:off x="6126" y="9369"/>
                <a:ext cx="13" cy="1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0"/>
                  </a:cxn>
                  <a:cxn ang="0">
                    <a:pos x="10" y="6"/>
                  </a:cxn>
                  <a:cxn ang="0">
                    <a:pos x="13" y="12"/>
                  </a:cxn>
                </a:cxnLst>
                <a:rect l="0" t="0" r="r" b="b"/>
                <a:pathLst>
                  <a:path w="13" h="12">
                    <a:moveTo>
                      <a:pt x="0" y="0"/>
                    </a:moveTo>
                    <a:lnTo>
                      <a:pt x="7" y="0"/>
                    </a:lnTo>
                    <a:lnTo>
                      <a:pt x="10" y="6"/>
                    </a:lnTo>
                    <a:lnTo>
                      <a:pt x="13" y="12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0" name="Freeform 424"/>
              <p:cNvSpPr>
                <a:spLocks/>
              </p:cNvSpPr>
              <p:nvPr/>
            </p:nvSpPr>
            <p:spPr bwMode="auto">
              <a:xfrm>
                <a:off x="6126" y="9722"/>
                <a:ext cx="13" cy="12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10" y="6"/>
                  </a:cxn>
                  <a:cxn ang="0">
                    <a:pos x="7" y="12"/>
                  </a:cxn>
                  <a:cxn ang="0">
                    <a:pos x="0" y="12"/>
                  </a:cxn>
                </a:cxnLst>
                <a:rect l="0" t="0" r="r" b="b"/>
                <a:pathLst>
                  <a:path w="13" h="12">
                    <a:moveTo>
                      <a:pt x="13" y="0"/>
                    </a:moveTo>
                    <a:lnTo>
                      <a:pt x="10" y="6"/>
                    </a:lnTo>
                    <a:lnTo>
                      <a:pt x="7" y="12"/>
                    </a:lnTo>
                    <a:lnTo>
                      <a:pt x="0" y="12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1" name="Freeform 425"/>
              <p:cNvSpPr>
                <a:spLocks/>
              </p:cNvSpPr>
              <p:nvPr/>
            </p:nvSpPr>
            <p:spPr bwMode="auto">
              <a:xfrm>
                <a:off x="5749" y="9369"/>
                <a:ext cx="13" cy="12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0" y="6"/>
                  </a:cxn>
                  <a:cxn ang="0">
                    <a:pos x="7" y="0"/>
                  </a:cxn>
                  <a:cxn ang="0">
                    <a:pos x="13" y="0"/>
                  </a:cxn>
                </a:cxnLst>
                <a:rect l="0" t="0" r="r" b="b"/>
                <a:pathLst>
                  <a:path w="13" h="12">
                    <a:moveTo>
                      <a:pt x="0" y="12"/>
                    </a:moveTo>
                    <a:lnTo>
                      <a:pt x="0" y="6"/>
                    </a:lnTo>
                    <a:lnTo>
                      <a:pt x="7" y="0"/>
                    </a:lnTo>
                    <a:lnTo>
                      <a:pt x="13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2" name="Freeform 426"/>
              <p:cNvSpPr>
                <a:spLocks/>
              </p:cNvSpPr>
              <p:nvPr/>
            </p:nvSpPr>
            <p:spPr bwMode="auto">
              <a:xfrm>
                <a:off x="5749" y="9722"/>
                <a:ext cx="13" cy="12"/>
              </a:xfrm>
              <a:custGeom>
                <a:avLst/>
                <a:gdLst/>
                <a:ahLst/>
                <a:cxnLst>
                  <a:cxn ang="0">
                    <a:pos x="13" y="12"/>
                  </a:cxn>
                  <a:cxn ang="0">
                    <a:pos x="7" y="12"/>
                  </a:cxn>
                  <a:cxn ang="0">
                    <a:pos x="0" y="6"/>
                  </a:cxn>
                  <a:cxn ang="0">
                    <a:pos x="0" y="0"/>
                  </a:cxn>
                </a:cxnLst>
                <a:rect l="0" t="0" r="r" b="b"/>
                <a:pathLst>
                  <a:path w="13" h="12">
                    <a:moveTo>
                      <a:pt x="13" y="12"/>
                    </a:moveTo>
                    <a:lnTo>
                      <a:pt x="7" y="12"/>
                    </a:lnTo>
                    <a:lnTo>
                      <a:pt x="0" y="6"/>
                    </a:ln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3" name="Freeform 427"/>
              <p:cNvSpPr>
                <a:spLocks/>
              </p:cNvSpPr>
              <p:nvPr/>
            </p:nvSpPr>
            <p:spPr bwMode="auto">
              <a:xfrm>
                <a:off x="5749" y="9092"/>
                <a:ext cx="13" cy="13"/>
              </a:xfrm>
              <a:custGeom>
                <a:avLst/>
                <a:gdLst/>
                <a:ahLst/>
                <a:cxnLst>
                  <a:cxn ang="0">
                    <a:pos x="13" y="13"/>
                  </a:cxn>
                  <a:cxn ang="0">
                    <a:pos x="7" y="10"/>
                  </a:cxn>
                  <a:cxn ang="0">
                    <a:pos x="0" y="7"/>
                  </a:cxn>
                  <a:cxn ang="0">
                    <a:pos x="0" y="0"/>
                  </a:cxn>
                </a:cxnLst>
                <a:rect l="0" t="0" r="r" b="b"/>
                <a:pathLst>
                  <a:path w="13" h="13">
                    <a:moveTo>
                      <a:pt x="13" y="13"/>
                    </a:moveTo>
                    <a:lnTo>
                      <a:pt x="7" y="10"/>
                    </a:lnTo>
                    <a:lnTo>
                      <a:pt x="0" y="7"/>
                    </a:ln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4" name="Freeform 428"/>
              <p:cNvSpPr>
                <a:spLocks/>
              </p:cNvSpPr>
              <p:nvPr/>
            </p:nvSpPr>
            <p:spPr bwMode="auto">
              <a:xfrm>
                <a:off x="5749" y="8739"/>
                <a:ext cx="13" cy="13"/>
              </a:xfrm>
              <a:custGeom>
                <a:avLst/>
                <a:gdLst/>
                <a:ahLst/>
                <a:cxnLst>
                  <a:cxn ang="0">
                    <a:pos x="0" y="13"/>
                  </a:cxn>
                  <a:cxn ang="0">
                    <a:pos x="0" y="6"/>
                  </a:cxn>
                  <a:cxn ang="0">
                    <a:pos x="7" y="0"/>
                  </a:cxn>
                  <a:cxn ang="0">
                    <a:pos x="13" y="0"/>
                  </a:cxn>
                </a:cxnLst>
                <a:rect l="0" t="0" r="r" b="b"/>
                <a:pathLst>
                  <a:path w="13" h="13">
                    <a:moveTo>
                      <a:pt x="0" y="13"/>
                    </a:moveTo>
                    <a:lnTo>
                      <a:pt x="0" y="6"/>
                    </a:lnTo>
                    <a:lnTo>
                      <a:pt x="7" y="0"/>
                    </a:lnTo>
                    <a:lnTo>
                      <a:pt x="13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5" name="Freeform 429"/>
              <p:cNvSpPr>
                <a:spLocks/>
              </p:cNvSpPr>
              <p:nvPr/>
            </p:nvSpPr>
            <p:spPr bwMode="auto">
              <a:xfrm>
                <a:off x="6126" y="9092"/>
                <a:ext cx="13" cy="13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10" y="7"/>
                  </a:cxn>
                  <a:cxn ang="0">
                    <a:pos x="7" y="10"/>
                  </a:cxn>
                  <a:cxn ang="0">
                    <a:pos x="0" y="13"/>
                  </a:cxn>
                </a:cxnLst>
                <a:rect l="0" t="0" r="r" b="b"/>
                <a:pathLst>
                  <a:path w="13" h="13">
                    <a:moveTo>
                      <a:pt x="13" y="0"/>
                    </a:moveTo>
                    <a:lnTo>
                      <a:pt x="10" y="7"/>
                    </a:lnTo>
                    <a:lnTo>
                      <a:pt x="7" y="10"/>
                    </a:lnTo>
                    <a:lnTo>
                      <a:pt x="0" y="13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6" name="Freeform 430"/>
              <p:cNvSpPr>
                <a:spLocks/>
              </p:cNvSpPr>
              <p:nvPr/>
            </p:nvSpPr>
            <p:spPr bwMode="auto">
              <a:xfrm>
                <a:off x="6126" y="8739"/>
                <a:ext cx="13" cy="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0"/>
                  </a:cxn>
                  <a:cxn ang="0">
                    <a:pos x="10" y="6"/>
                  </a:cxn>
                  <a:cxn ang="0">
                    <a:pos x="13" y="13"/>
                  </a:cxn>
                </a:cxnLst>
                <a:rect l="0" t="0" r="r" b="b"/>
                <a:pathLst>
                  <a:path w="13" h="13">
                    <a:moveTo>
                      <a:pt x="0" y="0"/>
                    </a:moveTo>
                    <a:lnTo>
                      <a:pt x="7" y="0"/>
                    </a:lnTo>
                    <a:lnTo>
                      <a:pt x="10" y="6"/>
                    </a:lnTo>
                    <a:lnTo>
                      <a:pt x="13" y="13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7" name="Freeform 431"/>
              <p:cNvSpPr>
                <a:spLocks/>
              </p:cNvSpPr>
              <p:nvPr/>
            </p:nvSpPr>
            <p:spPr bwMode="auto">
              <a:xfrm>
                <a:off x="6126" y="8156"/>
                <a:ext cx="13" cy="1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3"/>
                  </a:cxn>
                  <a:cxn ang="0">
                    <a:pos x="10" y="6"/>
                  </a:cxn>
                  <a:cxn ang="0">
                    <a:pos x="13" y="12"/>
                  </a:cxn>
                </a:cxnLst>
                <a:rect l="0" t="0" r="r" b="b"/>
                <a:pathLst>
                  <a:path w="13" h="12">
                    <a:moveTo>
                      <a:pt x="0" y="0"/>
                    </a:moveTo>
                    <a:lnTo>
                      <a:pt x="7" y="3"/>
                    </a:lnTo>
                    <a:lnTo>
                      <a:pt x="10" y="6"/>
                    </a:lnTo>
                    <a:lnTo>
                      <a:pt x="13" y="12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8" name="Freeform 432"/>
              <p:cNvSpPr>
                <a:spLocks/>
              </p:cNvSpPr>
              <p:nvPr/>
            </p:nvSpPr>
            <p:spPr bwMode="auto">
              <a:xfrm>
                <a:off x="6126" y="8509"/>
                <a:ext cx="13" cy="12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10" y="6"/>
                  </a:cxn>
                  <a:cxn ang="0">
                    <a:pos x="7" y="12"/>
                  </a:cxn>
                  <a:cxn ang="0">
                    <a:pos x="0" y="12"/>
                  </a:cxn>
                </a:cxnLst>
                <a:rect l="0" t="0" r="r" b="b"/>
                <a:pathLst>
                  <a:path w="13" h="12">
                    <a:moveTo>
                      <a:pt x="13" y="0"/>
                    </a:moveTo>
                    <a:lnTo>
                      <a:pt x="10" y="6"/>
                    </a:lnTo>
                    <a:lnTo>
                      <a:pt x="7" y="12"/>
                    </a:lnTo>
                    <a:lnTo>
                      <a:pt x="0" y="12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9" name="Freeform 433"/>
              <p:cNvSpPr>
                <a:spLocks/>
              </p:cNvSpPr>
              <p:nvPr/>
            </p:nvSpPr>
            <p:spPr bwMode="auto">
              <a:xfrm>
                <a:off x="5749" y="8156"/>
                <a:ext cx="13" cy="12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0" y="6"/>
                  </a:cxn>
                  <a:cxn ang="0">
                    <a:pos x="7" y="3"/>
                  </a:cxn>
                  <a:cxn ang="0">
                    <a:pos x="13" y="0"/>
                  </a:cxn>
                </a:cxnLst>
                <a:rect l="0" t="0" r="r" b="b"/>
                <a:pathLst>
                  <a:path w="13" h="12">
                    <a:moveTo>
                      <a:pt x="0" y="12"/>
                    </a:moveTo>
                    <a:lnTo>
                      <a:pt x="0" y="6"/>
                    </a:lnTo>
                    <a:lnTo>
                      <a:pt x="7" y="3"/>
                    </a:lnTo>
                    <a:lnTo>
                      <a:pt x="13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0" name="Freeform 434"/>
              <p:cNvSpPr>
                <a:spLocks/>
              </p:cNvSpPr>
              <p:nvPr/>
            </p:nvSpPr>
            <p:spPr bwMode="auto">
              <a:xfrm>
                <a:off x="5749" y="8509"/>
                <a:ext cx="13" cy="12"/>
              </a:xfrm>
              <a:custGeom>
                <a:avLst/>
                <a:gdLst/>
                <a:ahLst/>
                <a:cxnLst>
                  <a:cxn ang="0">
                    <a:pos x="13" y="12"/>
                  </a:cxn>
                  <a:cxn ang="0">
                    <a:pos x="7" y="12"/>
                  </a:cxn>
                  <a:cxn ang="0">
                    <a:pos x="0" y="6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0" t="0" r="r" b="b"/>
                <a:pathLst>
                  <a:path w="13" h="12">
                    <a:moveTo>
                      <a:pt x="13" y="12"/>
                    </a:moveTo>
                    <a:lnTo>
                      <a:pt x="7" y="12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1" name="Freeform 435"/>
              <p:cNvSpPr>
                <a:spLocks/>
              </p:cNvSpPr>
              <p:nvPr/>
            </p:nvSpPr>
            <p:spPr bwMode="auto">
              <a:xfrm>
                <a:off x="5749" y="7904"/>
                <a:ext cx="13" cy="12"/>
              </a:xfrm>
              <a:custGeom>
                <a:avLst/>
                <a:gdLst/>
                <a:ahLst/>
                <a:cxnLst>
                  <a:cxn ang="0">
                    <a:pos x="13" y="12"/>
                  </a:cxn>
                  <a:cxn ang="0">
                    <a:pos x="7" y="12"/>
                  </a:cxn>
                  <a:cxn ang="0">
                    <a:pos x="0" y="6"/>
                  </a:cxn>
                  <a:cxn ang="0">
                    <a:pos x="0" y="0"/>
                  </a:cxn>
                </a:cxnLst>
                <a:rect l="0" t="0" r="r" b="b"/>
                <a:pathLst>
                  <a:path w="13" h="12">
                    <a:moveTo>
                      <a:pt x="13" y="12"/>
                    </a:moveTo>
                    <a:lnTo>
                      <a:pt x="7" y="12"/>
                    </a:lnTo>
                    <a:lnTo>
                      <a:pt x="0" y="6"/>
                    </a:ln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2" name="Freeform 436"/>
              <p:cNvSpPr>
                <a:spLocks/>
              </p:cNvSpPr>
              <p:nvPr/>
            </p:nvSpPr>
            <p:spPr bwMode="auto">
              <a:xfrm>
                <a:off x="5749" y="7551"/>
                <a:ext cx="13" cy="12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0" y="6"/>
                  </a:cxn>
                  <a:cxn ang="0">
                    <a:pos x="7" y="0"/>
                  </a:cxn>
                  <a:cxn ang="0">
                    <a:pos x="13" y="0"/>
                  </a:cxn>
                </a:cxnLst>
                <a:rect l="0" t="0" r="r" b="b"/>
                <a:pathLst>
                  <a:path w="13" h="12">
                    <a:moveTo>
                      <a:pt x="0" y="12"/>
                    </a:moveTo>
                    <a:lnTo>
                      <a:pt x="0" y="6"/>
                    </a:lnTo>
                    <a:lnTo>
                      <a:pt x="7" y="0"/>
                    </a:lnTo>
                    <a:lnTo>
                      <a:pt x="13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3" name="Freeform 437"/>
              <p:cNvSpPr>
                <a:spLocks/>
              </p:cNvSpPr>
              <p:nvPr/>
            </p:nvSpPr>
            <p:spPr bwMode="auto">
              <a:xfrm>
                <a:off x="6126" y="7904"/>
                <a:ext cx="13" cy="12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10" y="6"/>
                  </a:cxn>
                  <a:cxn ang="0">
                    <a:pos x="7" y="12"/>
                  </a:cxn>
                  <a:cxn ang="0">
                    <a:pos x="0" y="12"/>
                  </a:cxn>
                </a:cxnLst>
                <a:rect l="0" t="0" r="r" b="b"/>
                <a:pathLst>
                  <a:path w="13" h="12">
                    <a:moveTo>
                      <a:pt x="13" y="0"/>
                    </a:moveTo>
                    <a:lnTo>
                      <a:pt x="10" y="6"/>
                    </a:lnTo>
                    <a:lnTo>
                      <a:pt x="7" y="12"/>
                    </a:lnTo>
                    <a:lnTo>
                      <a:pt x="0" y="12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4" name="Freeform 438"/>
              <p:cNvSpPr>
                <a:spLocks/>
              </p:cNvSpPr>
              <p:nvPr/>
            </p:nvSpPr>
            <p:spPr bwMode="auto">
              <a:xfrm>
                <a:off x="6126" y="7551"/>
                <a:ext cx="13" cy="1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0"/>
                  </a:cxn>
                  <a:cxn ang="0">
                    <a:pos x="10" y="6"/>
                  </a:cxn>
                  <a:cxn ang="0">
                    <a:pos x="13" y="12"/>
                  </a:cxn>
                </a:cxnLst>
                <a:rect l="0" t="0" r="r" b="b"/>
                <a:pathLst>
                  <a:path w="13" h="12">
                    <a:moveTo>
                      <a:pt x="0" y="0"/>
                    </a:moveTo>
                    <a:lnTo>
                      <a:pt x="7" y="0"/>
                    </a:lnTo>
                    <a:lnTo>
                      <a:pt x="10" y="6"/>
                    </a:lnTo>
                    <a:lnTo>
                      <a:pt x="13" y="12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5" name="Freeform 439"/>
              <p:cNvSpPr>
                <a:spLocks/>
              </p:cNvSpPr>
              <p:nvPr/>
            </p:nvSpPr>
            <p:spPr bwMode="auto">
              <a:xfrm>
                <a:off x="5375" y="6571"/>
                <a:ext cx="826" cy="774"/>
              </a:xfrm>
              <a:custGeom>
                <a:avLst/>
                <a:gdLst/>
                <a:ahLst/>
                <a:cxnLst>
                  <a:cxn ang="0">
                    <a:pos x="826" y="387"/>
                  </a:cxn>
                  <a:cxn ang="0">
                    <a:pos x="826" y="427"/>
                  </a:cxn>
                  <a:cxn ang="0">
                    <a:pos x="820" y="467"/>
                  </a:cxn>
                  <a:cxn ang="0">
                    <a:pos x="807" y="507"/>
                  </a:cxn>
                  <a:cxn ang="0">
                    <a:pos x="790" y="544"/>
                  </a:cxn>
                  <a:cxn ang="0">
                    <a:pos x="771" y="581"/>
                  </a:cxn>
                  <a:cxn ang="0">
                    <a:pos x="748" y="614"/>
                  </a:cxn>
                  <a:cxn ang="0">
                    <a:pos x="721" y="645"/>
                  </a:cxn>
                  <a:cxn ang="0">
                    <a:pos x="692" y="676"/>
                  </a:cxn>
                  <a:cxn ang="0">
                    <a:pos x="656" y="700"/>
                  </a:cxn>
                  <a:cxn ang="0">
                    <a:pos x="620" y="722"/>
                  </a:cxn>
                  <a:cxn ang="0">
                    <a:pos x="581" y="740"/>
                  </a:cxn>
                  <a:cxn ang="0">
                    <a:pos x="541" y="756"/>
                  </a:cxn>
                  <a:cxn ang="0">
                    <a:pos x="499" y="765"/>
                  </a:cxn>
                  <a:cxn ang="0">
                    <a:pos x="456" y="771"/>
                  </a:cxn>
                  <a:cxn ang="0">
                    <a:pos x="413" y="774"/>
                  </a:cxn>
                  <a:cxn ang="0">
                    <a:pos x="371" y="771"/>
                  </a:cxn>
                  <a:cxn ang="0">
                    <a:pos x="328" y="765"/>
                  </a:cxn>
                  <a:cxn ang="0">
                    <a:pos x="286" y="756"/>
                  </a:cxn>
                  <a:cxn ang="0">
                    <a:pos x="246" y="740"/>
                  </a:cxn>
                  <a:cxn ang="0">
                    <a:pos x="207" y="722"/>
                  </a:cxn>
                  <a:cxn ang="0">
                    <a:pos x="171" y="700"/>
                  </a:cxn>
                  <a:cxn ang="0">
                    <a:pos x="138" y="676"/>
                  </a:cxn>
                  <a:cxn ang="0">
                    <a:pos x="105" y="645"/>
                  </a:cxn>
                  <a:cxn ang="0">
                    <a:pos x="79" y="614"/>
                  </a:cxn>
                  <a:cxn ang="0">
                    <a:pos x="56" y="581"/>
                  </a:cxn>
                  <a:cxn ang="0">
                    <a:pos x="36" y="544"/>
                  </a:cxn>
                  <a:cxn ang="0">
                    <a:pos x="20" y="507"/>
                  </a:cxn>
                  <a:cxn ang="0">
                    <a:pos x="10" y="467"/>
                  </a:cxn>
                  <a:cxn ang="0">
                    <a:pos x="4" y="427"/>
                  </a:cxn>
                  <a:cxn ang="0">
                    <a:pos x="0" y="387"/>
                  </a:cxn>
                  <a:cxn ang="0">
                    <a:pos x="4" y="347"/>
                  </a:cxn>
                  <a:cxn ang="0">
                    <a:pos x="10" y="307"/>
                  </a:cxn>
                  <a:cxn ang="0">
                    <a:pos x="20" y="267"/>
                  </a:cxn>
                  <a:cxn ang="0">
                    <a:pos x="36" y="227"/>
                  </a:cxn>
                  <a:cxn ang="0">
                    <a:pos x="56" y="194"/>
                  </a:cxn>
                  <a:cxn ang="0">
                    <a:pos x="79" y="160"/>
                  </a:cxn>
                  <a:cxn ang="0">
                    <a:pos x="105" y="126"/>
                  </a:cxn>
                  <a:cxn ang="0">
                    <a:pos x="138" y="98"/>
                  </a:cxn>
                  <a:cxn ang="0">
                    <a:pos x="171" y="74"/>
                  </a:cxn>
                  <a:cxn ang="0">
                    <a:pos x="207" y="49"/>
                  </a:cxn>
                  <a:cxn ang="0">
                    <a:pos x="246" y="31"/>
                  </a:cxn>
                  <a:cxn ang="0">
                    <a:pos x="286" y="19"/>
                  </a:cxn>
                  <a:cxn ang="0">
                    <a:pos x="328" y="6"/>
                  </a:cxn>
                  <a:cxn ang="0">
                    <a:pos x="371" y="0"/>
                  </a:cxn>
                  <a:cxn ang="0">
                    <a:pos x="413" y="0"/>
                  </a:cxn>
                  <a:cxn ang="0">
                    <a:pos x="456" y="0"/>
                  </a:cxn>
                  <a:cxn ang="0">
                    <a:pos x="499" y="6"/>
                  </a:cxn>
                  <a:cxn ang="0">
                    <a:pos x="541" y="19"/>
                  </a:cxn>
                  <a:cxn ang="0">
                    <a:pos x="581" y="31"/>
                  </a:cxn>
                  <a:cxn ang="0">
                    <a:pos x="620" y="49"/>
                  </a:cxn>
                  <a:cxn ang="0">
                    <a:pos x="656" y="74"/>
                  </a:cxn>
                  <a:cxn ang="0">
                    <a:pos x="692" y="98"/>
                  </a:cxn>
                  <a:cxn ang="0">
                    <a:pos x="721" y="126"/>
                  </a:cxn>
                  <a:cxn ang="0">
                    <a:pos x="748" y="160"/>
                  </a:cxn>
                  <a:cxn ang="0">
                    <a:pos x="771" y="194"/>
                  </a:cxn>
                  <a:cxn ang="0">
                    <a:pos x="790" y="227"/>
                  </a:cxn>
                  <a:cxn ang="0">
                    <a:pos x="807" y="267"/>
                  </a:cxn>
                  <a:cxn ang="0">
                    <a:pos x="820" y="307"/>
                  </a:cxn>
                  <a:cxn ang="0">
                    <a:pos x="826" y="347"/>
                  </a:cxn>
                  <a:cxn ang="0">
                    <a:pos x="826" y="384"/>
                  </a:cxn>
                  <a:cxn ang="0">
                    <a:pos x="826" y="387"/>
                  </a:cxn>
                </a:cxnLst>
                <a:rect l="0" t="0" r="r" b="b"/>
                <a:pathLst>
                  <a:path w="826" h="774">
                    <a:moveTo>
                      <a:pt x="826" y="387"/>
                    </a:moveTo>
                    <a:lnTo>
                      <a:pt x="826" y="427"/>
                    </a:lnTo>
                    <a:lnTo>
                      <a:pt x="820" y="467"/>
                    </a:lnTo>
                    <a:lnTo>
                      <a:pt x="807" y="507"/>
                    </a:lnTo>
                    <a:lnTo>
                      <a:pt x="790" y="544"/>
                    </a:lnTo>
                    <a:lnTo>
                      <a:pt x="771" y="581"/>
                    </a:lnTo>
                    <a:lnTo>
                      <a:pt x="748" y="614"/>
                    </a:lnTo>
                    <a:lnTo>
                      <a:pt x="721" y="645"/>
                    </a:lnTo>
                    <a:lnTo>
                      <a:pt x="692" y="676"/>
                    </a:lnTo>
                    <a:lnTo>
                      <a:pt x="656" y="700"/>
                    </a:lnTo>
                    <a:lnTo>
                      <a:pt x="620" y="722"/>
                    </a:lnTo>
                    <a:lnTo>
                      <a:pt x="581" y="740"/>
                    </a:lnTo>
                    <a:lnTo>
                      <a:pt x="541" y="756"/>
                    </a:lnTo>
                    <a:lnTo>
                      <a:pt x="499" y="765"/>
                    </a:lnTo>
                    <a:lnTo>
                      <a:pt x="456" y="771"/>
                    </a:lnTo>
                    <a:lnTo>
                      <a:pt x="413" y="774"/>
                    </a:lnTo>
                    <a:lnTo>
                      <a:pt x="371" y="771"/>
                    </a:lnTo>
                    <a:lnTo>
                      <a:pt x="328" y="765"/>
                    </a:lnTo>
                    <a:lnTo>
                      <a:pt x="286" y="756"/>
                    </a:lnTo>
                    <a:lnTo>
                      <a:pt x="246" y="740"/>
                    </a:lnTo>
                    <a:lnTo>
                      <a:pt x="207" y="722"/>
                    </a:lnTo>
                    <a:lnTo>
                      <a:pt x="171" y="700"/>
                    </a:lnTo>
                    <a:lnTo>
                      <a:pt x="138" y="676"/>
                    </a:lnTo>
                    <a:lnTo>
                      <a:pt x="105" y="645"/>
                    </a:lnTo>
                    <a:lnTo>
                      <a:pt x="79" y="614"/>
                    </a:lnTo>
                    <a:lnTo>
                      <a:pt x="56" y="581"/>
                    </a:lnTo>
                    <a:lnTo>
                      <a:pt x="36" y="544"/>
                    </a:lnTo>
                    <a:lnTo>
                      <a:pt x="20" y="507"/>
                    </a:lnTo>
                    <a:lnTo>
                      <a:pt x="10" y="467"/>
                    </a:lnTo>
                    <a:lnTo>
                      <a:pt x="4" y="427"/>
                    </a:lnTo>
                    <a:lnTo>
                      <a:pt x="0" y="387"/>
                    </a:lnTo>
                    <a:lnTo>
                      <a:pt x="4" y="347"/>
                    </a:lnTo>
                    <a:lnTo>
                      <a:pt x="10" y="307"/>
                    </a:lnTo>
                    <a:lnTo>
                      <a:pt x="20" y="267"/>
                    </a:lnTo>
                    <a:lnTo>
                      <a:pt x="36" y="227"/>
                    </a:lnTo>
                    <a:lnTo>
                      <a:pt x="56" y="194"/>
                    </a:lnTo>
                    <a:lnTo>
                      <a:pt x="79" y="160"/>
                    </a:lnTo>
                    <a:lnTo>
                      <a:pt x="105" y="126"/>
                    </a:lnTo>
                    <a:lnTo>
                      <a:pt x="138" y="98"/>
                    </a:lnTo>
                    <a:lnTo>
                      <a:pt x="171" y="74"/>
                    </a:lnTo>
                    <a:lnTo>
                      <a:pt x="207" y="49"/>
                    </a:lnTo>
                    <a:lnTo>
                      <a:pt x="246" y="31"/>
                    </a:lnTo>
                    <a:lnTo>
                      <a:pt x="286" y="19"/>
                    </a:lnTo>
                    <a:lnTo>
                      <a:pt x="328" y="6"/>
                    </a:lnTo>
                    <a:lnTo>
                      <a:pt x="371" y="0"/>
                    </a:lnTo>
                    <a:lnTo>
                      <a:pt x="413" y="0"/>
                    </a:lnTo>
                    <a:lnTo>
                      <a:pt x="456" y="0"/>
                    </a:lnTo>
                    <a:lnTo>
                      <a:pt x="499" y="6"/>
                    </a:lnTo>
                    <a:lnTo>
                      <a:pt x="541" y="19"/>
                    </a:lnTo>
                    <a:lnTo>
                      <a:pt x="581" y="31"/>
                    </a:lnTo>
                    <a:lnTo>
                      <a:pt x="620" y="49"/>
                    </a:lnTo>
                    <a:lnTo>
                      <a:pt x="656" y="74"/>
                    </a:lnTo>
                    <a:lnTo>
                      <a:pt x="692" y="98"/>
                    </a:lnTo>
                    <a:lnTo>
                      <a:pt x="721" y="126"/>
                    </a:lnTo>
                    <a:lnTo>
                      <a:pt x="748" y="160"/>
                    </a:lnTo>
                    <a:lnTo>
                      <a:pt x="771" y="194"/>
                    </a:lnTo>
                    <a:lnTo>
                      <a:pt x="790" y="227"/>
                    </a:lnTo>
                    <a:lnTo>
                      <a:pt x="807" y="267"/>
                    </a:lnTo>
                    <a:lnTo>
                      <a:pt x="820" y="307"/>
                    </a:lnTo>
                    <a:lnTo>
                      <a:pt x="826" y="347"/>
                    </a:lnTo>
                    <a:lnTo>
                      <a:pt x="826" y="384"/>
                    </a:lnTo>
                    <a:lnTo>
                      <a:pt x="826" y="387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6" name="Freeform 440"/>
              <p:cNvSpPr>
                <a:spLocks/>
              </p:cNvSpPr>
              <p:nvPr/>
            </p:nvSpPr>
            <p:spPr bwMode="auto">
              <a:xfrm>
                <a:off x="5110" y="6623"/>
                <a:ext cx="118" cy="111"/>
              </a:xfrm>
              <a:custGeom>
                <a:avLst/>
                <a:gdLst/>
                <a:ahLst/>
                <a:cxnLst>
                  <a:cxn ang="0">
                    <a:pos x="118" y="56"/>
                  </a:cxn>
                  <a:cxn ang="0">
                    <a:pos x="115" y="74"/>
                  </a:cxn>
                  <a:cxn ang="0">
                    <a:pos x="105" y="89"/>
                  </a:cxn>
                  <a:cxn ang="0">
                    <a:pos x="92" y="99"/>
                  </a:cxn>
                  <a:cxn ang="0">
                    <a:pos x="75" y="108"/>
                  </a:cxn>
                  <a:cxn ang="0">
                    <a:pos x="59" y="111"/>
                  </a:cxn>
                  <a:cxn ang="0">
                    <a:pos x="39" y="108"/>
                  </a:cxn>
                  <a:cxn ang="0">
                    <a:pos x="26" y="99"/>
                  </a:cxn>
                  <a:cxn ang="0">
                    <a:pos x="13" y="89"/>
                  </a:cxn>
                  <a:cxn ang="0">
                    <a:pos x="3" y="74"/>
                  </a:cxn>
                  <a:cxn ang="0">
                    <a:pos x="0" y="56"/>
                  </a:cxn>
                  <a:cxn ang="0">
                    <a:pos x="3" y="40"/>
                  </a:cxn>
                  <a:cxn ang="0">
                    <a:pos x="13" y="25"/>
                  </a:cxn>
                  <a:cxn ang="0">
                    <a:pos x="26" y="13"/>
                  </a:cxn>
                  <a:cxn ang="0">
                    <a:pos x="39" y="4"/>
                  </a:cxn>
                  <a:cxn ang="0">
                    <a:pos x="59" y="0"/>
                  </a:cxn>
                  <a:cxn ang="0">
                    <a:pos x="75" y="4"/>
                  </a:cxn>
                  <a:cxn ang="0">
                    <a:pos x="92" y="13"/>
                  </a:cxn>
                  <a:cxn ang="0">
                    <a:pos x="105" y="25"/>
                  </a:cxn>
                  <a:cxn ang="0">
                    <a:pos x="115" y="40"/>
                  </a:cxn>
                  <a:cxn ang="0">
                    <a:pos x="118" y="56"/>
                  </a:cxn>
                </a:cxnLst>
                <a:rect l="0" t="0" r="r" b="b"/>
                <a:pathLst>
                  <a:path w="118" h="111">
                    <a:moveTo>
                      <a:pt x="118" y="56"/>
                    </a:moveTo>
                    <a:lnTo>
                      <a:pt x="115" y="74"/>
                    </a:lnTo>
                    <a:lnTo>
                      <a:pt x="105" y="89"/>
                    </a:lnTo>
                    <a:lnTo>
                      <a:pt x="92" y="99"/>
                    </a:lnTo>
                    <a:lnTo>
                      <a:pt x="75" y="108"/>
                    </a:lnTo>
                    <a:lnTo>
                      <a:pt x="59" y="111"/>
                    </a:lnTo>
                    <a:lnTo>
                      <a:pt x="39" y="108"/>
                    </a:lnTo>
                    <a:lnTo>
                      <a:pt x="26" y="99"/>
                    </a:lnTo>
                    <a:lnTo>
                      <a:pt x="13" y="89"/>
                    </a:lnTo>
                    <a:lnTo>
                      <a:pt x="3" y="74"/>
                    </a:lnTo>
                    <a:lnTo>
                      <a:pt x="0" y="56"/>
                    </a:lnTo>
                    <a:lnTo>
                      <a:pt x="3" y="40"/>
                    </a:lnTo>
                    <a:lnTo>
                      <a:pt x="13" y="25"/>
                    </a:lnTo>
                    <a:lnTo>
                      <a:pt x="26" y="13"/>
                    </a:lnTo>
                    <a:lnTo>
                      <a:pt x="39" y="4"/>
                    </a:lnTo>
                    <a:lnTo>
                      <a:pt x="59" y="0"/>
                    </a:lnTo>
                    <a:lnTo>
                      <a:pt x="75" y="4"/>
                    </a:lnTo>
                    <a:lnTo>
                      <a:pt x="92" y="13"/>
                    </a:lnTo>
                    <a:lnTo>
                      <a:pt x="105" y="25"/>
                    </a:lnTo>
                    <a:lnTo>
                      <a:pt x="115" y="40"/>
                    </a:lnTo>
                    <a:lnTo>
                      <a:pt x="118" y="56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7" name="Freeform 441"/>
              <p:cNvSpPr>
                <a:spLocks/>
              </p:cNvSpPr>
              <p:nvPr/>
            </p:nvSpPr>
            <p:spPr bwMode="auto">
              <a:xfrm>
                <a:off x="5110" y="6783"/>
                <a:ext cx="118" cy="108"/>
              </a:xfrm>
              <a:custGeom>
                <a:avLst/>
                <a:gdLst/>
                <a:ahLst/>
                <a:cxnLst>
                  <a:cxn ang="0">
                    <a:pos x="118" y="52"/>
                  </a:cxn>
                  <a:cxn ang="0">
                    <a:pos x="115" y="71"/>
                  </a:cxn>
                  <a:cxn ang="0">
                    <a:pos x="105" y="86"/>
                  </a:cxn>
                  <a:cxn ang="0">
                    <a:pos x="92" y="98"/>
                  </a:cxn>
                  <a:cxn ang="0">
                    <a:pos x="75" y="105"/>
                  </a:cxn>
                  <a:cxn ang="0">
                    <a:pos x="59" y="108"/>
                  </a:cxn>
                  <a:cxn ang="0">
                    <a:pos x="39" y="105"/>
                  </a:cxn>
                  <a:cxn ang="0">
                    <a:pos x="26" y="98"/>
                  </a:cxn>
                  <a:cxn ang="0">
                    <a:pos x="13" y="86"/>
                  </a:cxn>
                  <a:cxn ang="0">
                    <a:pos x="3" y="71"/>
                  </a:cxn>
                  <a:cxn ang="0">
                    <a:pos x="0" y="52"/>
                  </a:cxn>
                  <a:cxn ang="0">
                    <a:pos x="3" y="37"/>
                  </a:cxn>
                  <a:cxn ang="0">
                    <a:pos x="13" y="22"/>
                  </a:cxn>
                  <a:cxn ang="0">
                    <a:pos x="26" y="9"/>
                  </a:cxn>
                  <a:cxn ang="0">
                    <a:pos x="39" y="0"/>
                  </a:cxn>
                  <a:cxn ang="0">
                    <a:pos x="59" y="0"/>
                  </a:cxn>
                  <a:cxn ang="0">
                    <a:pos x="75" y="0"/>
                  </a:cxn>
                  <a:cxn ang="0">
                    <a:pos x="92" y="9"/>
                  </a:cxn>
                  <a:cxn ang="0">
                    <a:pos x="105" y="22"/>
                  </a:cxn>
                  <a:cxn ang="0">
                    <a:pos x="115" y="37"/>
                  </a:cxn>
                  <a:cxn ang="0">
                    <a:pos x="118" y="52"/>
                  </a:cxn>
                </a:cxnLst>
                <a:rect l="0" t="0" r="r" b="b"/>
                <a:pathLst>
                  <a:path w="118" h="108">
                    <a:moveTo>
                      <a:pt x="118" y="52"/>
                    </a:moveTo>
                    <a:lnTo>
                      <a:pt x="115" y="71"/>
                    </a:lnTo>
                    <a:lnTo>
                      <a:pt x="105" y="86"/>
                    </a:lnTo>
                    <a:lnTo>
                      <a:pt x="92" y="98"/>
                    </a:lnTo>
                    <a:lnTo>
                      <a:pt x="75" y="105"/>
                    </a:lnTo>
                    <a:lnTo>
                      <a:pt x="59" y="108"/>
                    </a:lnTo>
                    <a:lnTo>
                      <a:pt x="39" y="105"/>
                    </a:lnTo>
                    <a:lnTo>
                      <a:pt x="26" y="98"/>
                    </a:lnTo>
                    <a:lnTo>
                      <a:pt x="13" y="86"/>
                    </a:lnTo>
                    <a:lnTo>
                      <a:pt x="3" y="71"/>
                    </a:lnTo>
                    <a:lnTo>
                      <a:pt x="0" y="52"/>
                    </a:lnTo>
                    <a:lnTo>
                      <a:pt x="3" y="37"/>
                    </a:lnTo>
                    <a:lnTo>
                      <a:pt x="13" y="22"/>
                    </a:lnTo>
                    <a:lnTo>
                      <a:pt x="26" y="9"/>
                    </a:lnTo>
                    <a:lnTo>
                      <a:pt x="39" y="0"/>
                    </a:lnTo>
                    <a:lnTo>
                      <a:pt x="59" y="0"/>
                    </a:lnTo>
                    <a:lnTo>
                      <a:pt x="75" y="0"/>
                    </a:lnTo>
                    <a:lnTo>
                      <a:pt x="92" y="9"/>
                    </a:lnTo>
                    <a:lnTo>
                      <a:pt x="105" y="22"/>
                    </a:lnTo>
                    <a:lnTo>
                      <a:pt x="115" y="37"/>
                    </a:lnTo>
                    <a:lnTo>
                      <a:pt x="118" y="52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8" name="Freeform 442"/>
              <p:cNvSpPr>
                <a:spLocks/>
              </p:cNvSpPr>
              <p:nvPr/>
            </p:nvSpPr>
            <p:spPr bwMode="auto">
              <a:xfrm>
                <a:off x="5110" y="6940"/>
                <a:ext cx="118" cy="107"/>
              </a:xfrm>
              <a:custGeom>
                <a:avLst/>
                <a:gdLst/>
                <a:ahLst/>
                <a:cxnLst>
                  <a:cxn ang="0">
                    <a:pos x="118" y="55"/>
                  </a:cxn>
                  <a:cxn ang="0">
                    <a:pos x="115" y="70"/>
                  </a:cxn>
                  <a:cxn ang="0">
                    <a:pos x="105" y="86"/>
                  </a:cxn>
                  <a:cxn ang="0">
                    <a:pos x="92" y="98"/>
                  </a:cxn>
                  <a:cxn ang="0">
                    <a:pos x="75" y="107"/>
                  </a:cxn>
                  <a:cxn ang="0">
                    <a:pos x="59" y="107"/>
                  </a:cxn>
                  <a:cxn ang="0">
                    <a:pos x="39" y="107"/>
                  </a:cxn>
                  <a:cxn ang="0">
                    <a:pos x="26" y="98"/>
                  </a:cxn>
                  <a:cxn ang="0">
                    <a:pos x="13" y="86"/>
                  </a:cxn>
                  <a:cxn ang="0">
                    <a:pos x="3" y="70"/>
                  </a:cxn>
                  <a:cxn ang="0">
                    <a:pos x="0" y="55"/>
                  </a:cxn>
                  <a:cxn ang="0">
                    <a:pos x="3" y="37"/>
                  </a:cxn>
                  <a:cxn ang="0">
                    <a:pos x="13" y="21"/>
                  </a:cxn>
                  <a:cxn ang="0">
                    <a:pos x="26" y="9"/>
                  </a:cxn>
                  <a:cxn ang="0">
                    <a:pos x="39" y="3"/>
                  </a:cxn>
                  <a:cxn ang="0">
                    <a:pos x="59" y="0"/>
                  </a:cxn>
                  <a:cxn ang="0">
                    <a:pos x="75" y="3"/>
                  </a:cxn>
                  <a:cxn ang="0">
                    <a:pos x="92" y="9"/>
                  </a:cxn>
                  <a:cxn ang="0">
                    <a:pos x="105" y="21"/>
                  </a:cxn>
                  <a:cxn ang="0">
                    <a:pos x="115" y="37"/>
                  </a:cxn>
                  <a:cxn ang="0">
                    <a:pos x="118" y="55"/>
                  </a:cxn>
                </a:cxnLst>
                <a:rect l="0" t="0" r="r" b="b"/>
                <a:pathLst>
                  <a:path w="118" h="107">
                    <a:moveTo>
                      <a:pt x="118" y="55"/>
                    </a:moveTo>
                    <a:lnTo>
                      <a:pt x="115" y="70"/>
                    </a:lnTo>
                    <a:lnTo>
                      <a:pt x="105" y="86"/>
                    </a:lnTo>
                    <a:lnTo>
                      <a:pt x="92" y="98"/>
                    </a:lnTo>
                    <a:lnTo>
                      <a:pt x="75" y="107"/>
                    </a:lnTo>
                    <a:lnTo>
                      <a:pt x="59" y="107"/>
                    </a:lnTo>
                    <a:lnTo>
                      <a:pt x="39" y="107"/>
                    </a:lnTo>
                    <a:lnTo>
                      <a:pt x="26" y="98"/>
                    </a:lnTo>
                    <a:lnTo>
                      <a:pt x="13" y="86"/>
                    </a:lnTo>
                    <a:lnTo>
                      <a:pt x="3" y="70"/>
                    </a:lnTo>
                    <a:lnTo>
                      <a:pt x="0" y="55"/>
                    </a:lnTo>
                    <a:lnTo>
                      <a:pt x="3" y="37"/>
                    </a:lnTo>
                    <a:lnTo>
                      <a:pt x="13" y="21"/>
                    </a:lnTo>
                    <a:lnTo>
                      <a:pt x="26" y="9"/>
                    </a:lnTo>
                    <a:lnTo>
                      <a:pt x="39" y="3"/>
                    </a:lnTo>
                    <a:lnTo>
                      <a:pt x="59" y="0"/>
                    </a:lnTo>
                    <a:lnTo>
                      <a:pt x="75" y="3"/>
                    </a:lnTo>
                    <a:lnTo>
                      <a:pt x="92" y="9"/>
                    </a:lnTo>
                    <a:lnTo>
                      <a:pt x="105" y="21"/>
                    </a:lnTo>
                    <a:lnTo>
                      <a:pt x="115" y="37"/>
                    </a:lnTo>
                    <a:lnTo>
                      <a:pt x="118" y="55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9" name="Freeform 443"/>
              <p:cNvSpPr>
                <a:spLocks/>
              </p:cNvSpPr>
              <p:nvPr/>
            </p:nvSpPr>
            <p:spPr bwMode="auto">
              <a:xfrm>
                <a:off x="5110" y="7096"/>
                <a:ext cx="118" cy="111"/>
              </a:xfrm>
              <a:custGeom>
                <a:avLst/>
                <a:gdLst/>
                <a:ahLst/>
                <a:cxnLst>
                  <a:cxn ang="0">
                    <a:pos x="118" y="56"/>
                  </a:cxn>
                  <a:cxn ang="0">
                    <a:pos x="115" y="71"/>
                  </a:cxn>
                  <a:cxn ang="0">
                    <a:pos x="105" y="86"/>
                  </a:cxn>
                  <a:cxn ang="0">
                    <a:pos x="92" y="99"/>
                  </a:cxn>
                  <a:cxn ang="0">
                    <a:pos x="75" y="108"/>
                  </a:cxn>
                  <a:cxn ang="0">
                    <a:pos x="59" y="111"/>
                  </a:cxn>
                  <a:cxn ang="0">
                    <a:pos x="39" y="108"/>
                  </a:cxn>
                  <a:cxn ang="0">
                    <a:pos x="26" y="99"/>
                  </a:cxn>
                  <a:cxn ang="0">
                    <a:pos x="13" y="86"/>
                  </a:cxn>
                  <a:cxn ang="0">
                    <a:pos x="3" y="71"/>
                  </a:cxn>
                  <a:cxn ang="0">
                    <a:pos x="0" y="56"/>
                  </a:cxn>
                  <a:cxn ang="0">
                    <a:pos x="3" y="40"/>
                  </a:cxn>
                  <a:cxn ang="0">
                    <a:pos x="13" y="25"/>
                  </a:cxn>
                  <a:cxn ang="0">
                    <a:pos x="26" y="13"/>
                  </a:cxn>
                  <a:cxn ang="0">
                    <a:pos x="39" y="3"/>
                  </a:cxn>
                  <a:cxn ang="0">
                    <a:pos x="59" y="0"/>
                  </a:cxn>
                  <a:cxn ang="0">
                    <a:pos x="75" y="3"/>
                  </a:cxn>
                  <a:cxn ang="0">
                    <a:pos x="92" y="13"/>
                  </a:cxn>
                  <a:cxn ang="0">
                    <a:pos x="105" y="25"/>
                  </a:cxn>
                  <a:cxn ang="0">
                    <a:pos x="115" y="40"/>
                  </a:cxn>
                  <a:cxn ang="0">
                    <a:pos x="118" y="56"/>
                  </a:cxn>
                </a:cxnLst>
                <a:rect l="0" t="0" r="r" b="b"/>
                <a:pathLst>
                  <a:path w="118" h="111">
                    <a:moveTo>
                      <a:pt x="118" y="56"/>
                    </a:moveTo>
                    <a:lnTo>
                      <a:pt x="115" y="71"/>
                    </a:lnTo>
                    <a:lnTo>
                      <a:pt x="105" y="86"/>
                    </a:lnTo>
                    <a:lnTo>
                      <a:pt x="92" y="99"/>
                    </a:lnTo>
                    <a:lnTo>
                      <a:pt x="75" y="108"/>
                    </a:lnTo>
                    <a:lnTo>
                      <a:pt x="59" y="111"/>
                    </a:lnTo>
                    <a:lnTo>
                      <a:pt x="39" y="108"/>
                    </a:lnTo>
                    <a:lnTo>
                      <a:pt x="26" y="99"/>
                    </a:lnTo>
                    <a:lnTo>
                      <a:pt x="13" y="86"/>
                    </a:lnTo>
                    <a:lnTo>
                      <a:pt x="3" y="71"/>
                    </a:lnTo>
                    <a:lnTo>
                      <a:pt x="0" y="56"/>
                    </a:lnTo>
                    <a:lnTo>
                      <a:pt x="3" y="40"/>
                    </a:lnTo>
                    <a:lnTo>
                      <a:pt x="13" y="25"/>
                    </a:lnTo>
                    <a:lnTo>
                      <a:pt x="26" y="13"/>
                    </a:lnTo>
                    <a:lnTo>
                      <a:pt x="39" y="3"/>
                    </a:lnTo>
                    <a:lnTo>
                      <a:pt x="59" y="0"/>
                    </a:lnTo>
                    <a:lnTo>
                      <a:pt x="75" y="3"/>
                    </a:lnTo>
                    <a:lnTo>
                      <a:pt x="92" y="13"/>
                    </a:lnTo>
                    <a:lnTo>
                      <a:pt x="105" y="25"/>
                    </a:lnTo>
                    <a:lnTo>
                      <a:pt x="115" y="40"/>
                    </a:lnTo>
                    <a:lnTo>
                      <a:pt x="118" y="56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0" name="Line 444"/>
              <p:cNvSpPr>
                <a:spLocks noChangeShapeType="1"/>
              </p:cNvSpPr>
              <p:nvPr/>
            </p:nvSpPr>
            <p:spPr bwMode="auto">
              <a:xfrm>
                <a:off x="6359" y="6789"/>
                <a:ext cx="1" cy="3295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1" name="Line 445"/>
              <p:cNvSpPr>
                <a:spLocks noChangeShapeType="1"/>
              </p:cNvSpPr>
              <p:nvPr/>
            </p:nvSpPr>
            <p:spPr bwMode="auto">
              <a:xfrm>
                <a:off x="4989" y="7296"/>
                <a:ext cx="1" cy="497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2" name="Line 446"/>
              <p:cNvSpPr>
                <a:spLocks noChangeShapeType="1"/>
              </p:cNvSpPr>
              <p:nvPr/>
            </p:nvSpPr>
            <p:spPr bwMode="auto">
              <a:xfrm>
                <a:off x="5516" y="7296"/>
                <a:ext cx="1" cy="497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3" name="Line 447"/>
              <p:cNvSpPr>
                <a:spLocks noChangeShapeType="1"/>
              </p:cNvSpPr>
              <p:nvPr/>
            </p:nvSpPr>
            <p:spPr bwMode="auto">
              <a:xfrm>
                <a:off x="4989" y="7296"/>
                <a:ext cx="527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4" name="Freeform 448"/>
              <p:cNvSpPr>
                <a:spLocks/>
              </p:cNvSpPr>
              <p:nvPr/>
            </p:nvSpPr>
            <p:spPr bwMode="auto">
              <a:xfrm>
                <a:off x="5402" y="6593"/>
                <a:ext cx="773" cy="728"/>
              </a:xfrm>
              <a:custGeom>
                <a:avLst/>
                <a:gdLst/>
                <a:ahLst/>
                <a:cxnLst>
                  <a:cxn ang="0">
                    <a:pos x="773" y="365"/>
                  </a:cxn>
                  <a:cxn ang="0">
                    <a:pos x="773" y="402"/>
                  </a:cxn>
                  <a:cxn ang="0">
                    <a:pos x="767" y="439"/>
                  </a:cxn>
                  <a:cxn ang="0">
                    <a:pos x="757" y="476"/>
                  </a:cxn>
                  <a:cxn ang="0">
                    <a:pos x="740" y="513"/>
                  </a:cxn>
                  <a:cxn ang="0">
                    <a:pos x="724" y="546"/>
                  </a:cxn>
                  <a:cxn ang="0">
                    <a:pos x="701" y="577"/>
                  </a:cxn>
                  <a:cxn ang="0">
                    <a:pos x="675" y="608"/>
                  </a:cxn>
                  <a:cxn ang="0">
                    <a:pos x="645" y="635"/>
                  </a:cxn>
                  <a:cxn ang="0">
                    <a:pos x="616" y="660"/>
                  </a:cxn>
                  <a:cxn ang="0">
                    <a:pos x="580" y="678"/>
                  </a:cxn>
                  <a:cxn ang="0">
                    <a:pos x="544" y="697"/>
                  </a:cxn>
                  <a:cxn ang="0">
                    <a:pos x="508" y="709"/>
                  </a:cxn>
                  <a:cxn ang="0">
                    <a:pos x="468" y="721"/>
                  </a:cxn>
                  <a:cxn ang="0">
                    <a:pos x="426" y="728"/>
                  </a:cxn>
                  <a:cxn ang="0">
                    <a:pos x="386" y="728"/>
                  </a:cxn>
                  <a:cxn ang="0">
                    <a:pos x="347" y="728"/>
                  </a:cxn>
                  <a:cxn ang="0">
                    <a:pos x="308" y="721"/>
                  </a:cxn>
                  <a:cxn ang="0">
                    <a:pos x="268" y="709"/>
                  </a:cxn>
                  <a:cxn ang="0">
                    <a:pos x="229" y="697"/>
                  </a:cxn>
                  <a:cxn ang="0">
                    <a:pos x="193" y="678"/>
                  </a:cxn>
                  <a:cxn ang="0">
                    <a:pos x="160" y="660"/>
                  </a:cxn>
                  <a:cxn ang="0">
                    <a:pos x="127" y="635"/>
                  </a:cxn>
                  <a:cxn ang="0">
                    <a:pos x="98" y="608"/>
                  </a:cxn>
                  <a:cxn ang="0">
                    <a:pos x="72" y="577"/>
                  </a:cxn>
                  <a:cxn ang="0">
                    <a:pos x="52" y="546"/>
                  </a:cxn>
                  <a:cxn ang="0">
                    <a:pos x="32" y="513"/>
                  </a:cxn>
                  <a:cxn ang="0">
                    <a:pos x="19" y="476"/>
                  </a:cxn>
                  <a:cxn ang="0">
                    <a:pos x="6" y="439"/>
                  </a:cxn>
                  <a:cxn ang="0">
                    <a:pos x="3" y="402"/>
                  </a:cxn>
                  <a:cxn ang="0">
                    <a:pos x="0" y="365"/>
                  </a:cxn>
                  <a:cxn ang="0">
                    <a:pos x="3" y="325"/>
                  </a:cxn>
                  <a:cxn ang="0">
                    <a:pos x="6" y="288"/>
                  </a:cxn>
                  <a:cxn ang="0">
                    <a:pos x="19" y="252"/>
                  </a:cxn>
                  <a:cxn ang="0">
                    <a:pos x="32" y="218"/>
                  </a:cxn>
                  <a:cxn ang="0">
                    <a:pos x="52" y="184"/>
                  </a:cxn>
                  <a:cxn ang="0">
                    <a:pos x="72" y="150"/>
                  </a:cxn>
                  <a:cxn ang="0">
                    <a:pos x="98" y="123"/>
                  </a:cxn>
                  <a:cxn ang="0">
                    <a:pos x="127" y="95"/>
                  </a:cxn>
                  <a:cxn ang="0">
                    <a:pos x="160" y="70"/>
                  </a:cxn>
                  <a:cxn ang="0">
                    <a:pos x="193" y="49"/>
                  </a:cxn>
                  <a:cxn ang="0">
                    <a:pos x="229" y="34"/>
                  </a:cxn>
                  <a:cxn ang="0">
                    <a:pos x="268" y="18"/>
                  </a:cxn>
                  <a:cxn ang="0">
                    <a:pos x="308" y="9"/>
                  </a:cxn>
                  <a:cxn ang="0">
                    <a:pos x="347" y="3"/>
                  </a:cxn>
                  <a:cxn ang="0">
                    <a:pos x="386" y="0"/>
                  </a:cxn>
                  <a:cxn ang="0">
                    <a:pos x="426" y="3"/>
                  </a:cxn>
                  <a:cxn ang="0">
                    <a:pos x="468" y="9"/>
                  </a:cxn>
                  <a:cxn ang="0">
                    <a:pos x="508" y="18"/>
                  </a:cxn>
                  <a:cxn ang="0">
                    <a:pos x="544" y="34"/>
                  </a:cxn>
                  <a:cxn ang="0">
                    <a:pos x="580" y="49"/>
                  </a:cxn>
                  <a:cxn ang="0">
                    <a:pos x="616" y="70"/>
                  </a:cxn>
                  <a:cxn ang="0">
                    <a:pos x="645" y="95"/>
                  </a:cxn>
                  <a:cxn ang="0">
                    <a:pos x="675" y="123"/>
                  </a:cxn>
                  <a:cxn ang="0">
                    <a:pos x="701" y="150"/>
                  </a:cxn>
                  <a:cxn ang="0">
                    <a:pos x="724" y="184"/>
                  </a:cxn>
                  <a:cxn ang="0">
                    <a:pos x="740" y="218"/>
                  </a:cxn>
                  <a:cxn ang="0">
                    <a:pos x="757" y="252"/>
                  </a:cxn>
                  <a:cxn ang="0">
                    <a:pos x="767" y="288"/>
                  </a:cxn>
                  <a:cxn ang="0">
                    <a:pos x="773" y="325"/>
                  </a:cxn>
                  <a:cxn ang="0">
                    <a:pos x="773" y="362"/>
                  </a:cxn>
                  <a:cxn ang="0">
                    <a:pos x="773" y="365"/>
                  </a:cxn>
                </a:cxnLst>
                <a:rect l="0" t="0" r="r" b="b"/>
                <a:pathLst>
                  <a:path w="773" h="728">
                    <a:moveTo>
                      <a:pt x="773" y="365"/>
                    </a:moveTo>
                    <a:lnTo>
                      <a:pt x="773" y="402"/>
                    </a:lnTo>
                    <a:lnTo>
                      <a:pt x="767" y="439"/>
                    </a:lnTo>
                    <a:lnTo>
                      <a:pt x="757" y="476"/>
                    </a:lnTo>
                    <a:lnTo>
                      <a:pt x="740" y="513"/>
                    </a:lnTo>
                    <a:lnTo>
                      <a:pt x="724" y="546"/>
                    </a:lnTo>
                    <a:lnTo>
                      <a:pt x="701" y="577"/>
                    </a:lnTo>
                    <a:lnTo>
                      <a:pt x="675" y="608"/>
                    </a:lnTo>
                    <a:lnTo>
                      <a:pt x="645" y="635"/>
                    </a:lnTo>
                    <a:lnTo>
                      <a:pt x="616" y="660"/>
                    </a:lnTo>
                    <a:lnTo>
                      <a:pt x="580" y="678"/>
                    </a:lnTo>
                    <a:lnTo>
                      <a:pt x="544" y="697"/>
                    </a:lnTo>
                    <a:lnTo>
                      <a:pt x="508" y="709"/>
                    </a:lnTo>
                    <a:lnTo>
                      <a:pt x="468" y="721"/>
                    </a:lnTo>
                    <a:lnTo>
                      <a:pt x="426" y="728"/>
                    </a:lnTo>
                    <a:lnTo>
                      <a:pt x="386" y="728"/>
                    </a:lnTo>
                    <a:lnTo>
                      <a:pt x="347" y="728"/>
                    </a:lnTo>
                    <a:lnTo>
                      <a:pt x="308" y="721"/>
                    </a:lnTo>
                    <a:lnTo>
                      <a:pt x="268" y="709"/>
                    </a:lnTo>
                    <a:lnTo>
                      <a:pt x="229" y="697"/>
                    </a:lnTo>
                    <a:lnTo>
                      <a:pt x="193" y="678"/>
                    </a:lnTo>
                    <a:lnTo>
                      <a:pt x="160" y="660"/>
                    </a:lnTo>
                    <a:lnTo>
                      <a:pt x="127" y="635"/>
                    </a:lnTo>
                    <a:lnTo>
                      <a:pt x="98" y="608"/>
                    </a:lnTo>
                    <a:lnTo>
                      <a:pt x="72" y="577"/>
                    </a:lnTo>
                    <a:lnTo>
                      <a:pt x="52" y="546"/>
                    </a:lnTo>
                    <a:lnTo>
                      <a:pt x="32" y="513"/>
                    </a:lnTo>
                    <a:lnTo>
                      <a:pt x="19" y="476"/>
                    </a:lnTo>
                    <a:lnTo>
                      <a:pt x="6" y="439"/>
                    </a:lnTo>
                    <a:lnTo>
                      <a:pt x="3" y="402"/>
                    </a:lnTo>
                    <a:lnTo>
                      <a:pt x="0" y="365"/>
                    </a:lnTo>
                    <a:lnTo>
                      <a:pt x="3" y="325"/>
                    </a:lnTo>
                    <a:lnTo>
                      <a:pt x="6" y="288"/>
                    </a:lnTo>
                    <a:lnTo>
                      <a:pt x="19" y="252"/>
                    </a:lnTo>
                    <a:lnTo>
                      <a:pt x="32" y="218"/>
                    </a:lnTo>
                    <a:lnTo>
                      <a:pt x="52" y="184"/>
                    </a:lnTo>
                    <a:lnTo>
                      <a:pt x="72" y="150"/>
                    </a:lnTo>
                    <a:lnTo>
                      <a:pt x="98" y="123"/>
                    </a:lnTo>
                    <a:lnTo>
                      <a:pt x="127" y="95"/>
                    </a:lnTo>
                    <a:lnTo>
                      <a:pt x="160" y="70"/>
                    </a:lnTo>
                    <a:lnTo>
                      <a:pt x="193" y="49"/>
                    </a:lnTo>
                    <a:lnTo>
                      <a:pt x="229" y="34"/>
                    </a:lnTo>
                    <a:lnTo>
                      <a:pt x="268" y="18"/>
                    </a:lnTo>
                    <a:lnTo>
                      <a:pt x="308" y="9"/>
                    </a:lnTo>
                    <a:lnTo>
                      <a:pt x="347" y="3"/>
                    </a:lnTo>
                    <a:lnTo>
                      <a:pt x="386" y="0"/>
                    </a:lnTo>
                    <a:lnTo>
                      <a:pt x="426" y="3"/>
                    </a:lnTo>
                    <a:lnTo>
                      <a:pt x="468" y="9"/>
                    </a:lnTo>
                    <a:lnTo>
                      <a:pt x="508" y="18"/>
                    </a:lnTo>
                    <a:lnTo>
                      <a:pt x="544" y="34"/>
                    </a:lnTo>
                    <a:lnTo>
                      <a:pt x="580" y="49"/>
                    </a:lnTo>
                    <a:lnTo>
                      <a:pt x="616" y="70"/>
                    </a:lnTo>
                    <a:lnTo>
                      <a:pt x="645" y="95"/>
                    </a:lnTo>
                    <a:lnTo>
                      <a:pt x="675" y="123"/>
                    </a:lnTo>
                    <a:lnTo>
                      <a:pt x="701" y="150"/>
                    </a:lnTo>
                    <a:lnTo>
                      <a:pt x="724" y="184"/>
                    </a:lnTo>
                    <a:lnTo>
                      <a:pt x="740" y="218"/>
                    </a:lnTo>
                    <a:lnTo>
                      <a:pt x="757" y="252"/>
                    </a:lnTo>
                    <a:lnTo>
                      <a:pt x="767" y="288"/>
                    </a:lnTo>
                    <a:lnTo>
                      <a:pt x="773" y="325"/>
                    </a:lnTo>
                    <a:lnTo>
                      <a:pt x="773" y="362"/>
                    </a:lnTo>
                    <a:lnTo>
                      <a:pt x="773" y="365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5" name="Freeform 449"/>
              <p:cNvSpPr>
                <a:spLocks/>
              </p:cNvSpPr>
              <p:nvPr/>
            </p:nvSpPr>
            <p:spPr bwMode="auto">
              <a:xfrm>
                <a:off x="5752" y="6746"/>
                <a:ext cx="233" cy="111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3" y="3"/>
                  </a:cxn>
                  <a:cxn ang="0">
                    <a:pos x="36" y="0"/>
                  </a:cxn>
                  <a:cxn ang="0">
                    <a:pos x="59" y="3"/>
                  </a:cxn>
                  <a:cxn ang="0">
                    <a:pos x="82" y="6"/>
                  </a:cxn>
                  <a:cxn ang="0">
                    <a:pos x="105" y="13"/>
                  </a:cxn>
                  <a:cxn ang="0">
                    <a:pos x="128" y="19"/>
                  </a:cxn>
                  <a:cxn ang="0">
                    <a:pos x="148" y="28"/>
                  </a:cxn>
                  <a:cxn ang="0">
                    <a:pos x="167" y="40"/>
                  </a:cxn>
                  <a:cxn ang="0">
                    <a:pos x="187" y="56"/>
                  </a:cxn>
                  <a:cxn ang="0">
                    <a:pos x="204" y="71"/>
                  </a:cxn>
                  <a:cxn ang="0">
                    <a:pos x="220" y="86"/>
                  </a:cxn>
                  <a:cxn ang="0">
                    <a:pos x="233" y="108"/>
                  </a:cxn>
                  <a:cxn ang="0">
                    <a:pos x="233" y="111"/>
                  </a:cxn>
                </a:cxnLst>
                <a:rect l="0" t="0" r="r" b="b"/>
                <a:pathLst>
                  <a:path w="233" h="111">
                    <a:moveTo>
                      <a:pt x="0" y="3"/>
                    </a:moveTo>
                    <a:lnTo>
                      <a:pt x="13" y="3"/>
                    </a:lnTo>
                    <a:lnTo>
                      <a:pt x="36" y="0"/>
                    </a:lnTo>
                    <a:lnTo>
                      <a:pt x="59" y="3"/>
                    </a:lnTo>
                    <a:lnTo>
                      <a:pt x="82" y="6"/>
                    </a:lnTo>
                    <a:lnTo>
                      <a:pt x="105" y="13"/>
                    </a:lnTo>
                    <a:lnTo>
                      <a:pt x="128" y="19"/>
                    </a:lnTo>
                    <a:lnTo>
                      <a:pt x="148" y="28"/>
                    </a:lnTo>
                    <a:lnTo>
                      <a:pt x="167" y="40"/>
                    </a:lnTo>
                    <a:lnTo>
                      <a:pt x="187" y="56"/>
                    </a:lnTo>
                    <a:lnTo>
                      <a:pt x="204" y="71"/>
                    </a:lnTo>
                    <a:lnTo>
                      <a:pt x="220" y="86"/>
                    </a:lnTo>
                    <a:lnTo>
                      <a:pt x="233" y="108"/>
                    </a:lnTo>
                    <a:lnTo>
                      <a:pt x="233" y="111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6" name="Freeform 450"/>
              <p:cNvSpPr>
                <a:spLocks/>
              </p:cNvSpPr>
              <p:nvPr/>
            </p:nvSpPr>
            <p:spPr bwMode="auto">
              <a:xfrm>
                <a:off x="5739" y="6666"/>
                <a:ext cx="321" cy="154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7" y="3"/>
                  </a:cxn>
                  <a:cxn ang="0">
                    <a:pos x="49" y="0"/>
                  </a:cxn>
                  <a:cxn ang="0">
                    <a:pos x="82" y="3"/>
                  </a:cxn>
                  <a:cxn ang="0">
                    <a:pos x="115" y="7"/>
                  </a:cxn>
                  <a:cxn ang="0">
                    <a:pos x="144" y="16"/>
                  </a:cxn>
                  <a:cxn ang="0">
                    <a:pos x="177" y="25"/>
                  </a:cxn>
                  <a:cxn ang="0">
                    <a:pos x="203" y="40"/>
                  </a:cxn>
                  <a:cxn ang="0">
                    <a:pos x="233" y="56"/>
                  </a:cxn>
                  <a:cxn ang="0">
                    <a:pos x="256" y="74"/>
                  </a:cxn>
                  <a:cxn ang="0">
                    <a:pos x="279" y="96"/>
                  </a:cxn>
                  <a:cxn ang="0">
                    <a:pos x="302" y="120"/>
                  </a:cxn>
                  <a:cxn ang="0">
                    <a:pos x="318" y="145"/>
                  </a:cxn>
                  <a:cxn ang="0">
                    <a:pos x="321" y="154"/>
                  </a:cxn>
                </a:cxnLst>
                <a:rect l="0" t="0" r="r" b="b"/>
                <a:pathLst>
                  <a:path w="321" h="154">
                    <a:moveTo>
                      <a:pt x="0" y="3"/>
                    </a:moveTo>
                    <a:lnTo>
                      <a:pt x="17" y="3"/>
                    </a:lnTo>
                    <a:lnTo>
                      <a:pt x="49" y="0"/>
                    </a:lnTo>
                    <a:lnTo>
                      <a:pt x="82" y="3"/>
                    </a:lnTo>
                    <a:lnTo>
                      <a:pt x="115" y="7"/>
                    </a:lnTo>
                    <a:lnTo>
                      <a:pt x="144" y="16"/>
                    </a:lnTo>
                    <a:lnTo>
                      <a:pt x="177" y="25"/>
                    </a:lnTo>
                    <a:lnTo>
                      <a:pt x="203" y="40"/>
                    </a:lnTo>
                    <a:lnTo>
                      <a:pt x="233" y="56"/>
                    </a:lnTo>
                    <a:lnTo>
                      <a:pt x="256" y="74"/>
                    </a:lnTo>
                    <a:lnTo>
                      <a:pt x="279" y="96"/>
                    </a:lnTo>
                    <a:lnTo>
                      <a:pt x="302" y="120"/>
                    </a:lnTo>
                    <a:lnTo>
                      <a:pt x="318" y="145"/>
                    </a:lnTo>
                    <a:lnTo>
                      <a:pt x="321" y="154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7" name="Freeform 451"/>
              <p:cNvSpPr>
                <a:spLocks/>
              </p:cNvSpPr>
              <p:nvPr/>
            </p:nvSpPr>
            <p:spPr bwMode="auto">
              <a:xfrm>
                <a:off x="5785" y="7032"/>
                <a:ext cx="213" cy="138"/>
              </a:xfrm>
              <a:custGeom>
                <a:avLst/>
                <a:gdLst/>
                <a:ahLst/>
                <a:cxnLst>
                  <a:cxn ang="0">
                    <a:pos x="213" y="0"/>
                  </a:cxn>
                  <a:cxn ang="0">
                    <a:pos x="210" y="12"/>
                  </a:cxn>
                  <a:cxn ang="0">
                    <a:pos x="200" y="31"/>
                  </a:cxn>
                  <a:cxn ang="0">
                    <a:pos x="187" y="49"/>
                  </a:cxn>
                  <a:cxn ang="0">
                    <a:pos x="171" y="67"/>
                  </a:cxn>
                  <a:cxn ang="0">
                    <a:pos x="154" y="83"/>
                  </a:cxn>
                  <a:cxn ang="0">
                    <a:pos x="134" y="95"/>
                  </a:cxn>
                  <a:cxn ang="0">
                    <a:pos x="115" y="107"/>
                  </a:cxn>
                  <a:cxn ang="0">
                    <a:pos x="95" y="120"/>
                  </a:cxn>
                  <a:cxn ang="0">
                    <a:pos x="72" y="126"/>
                  </a:cxn>
                  <a:cxn ang="0">
                    <a:pos x="49" y="132"/>
                  </a:cxn>
                  <a:cxn ang="0">
                    <a:pos x="26" y="135"/>
                  </a:cxn>
                  <a:cxn ang="0">
                    <a:pos x="3" y="138"/>
                  </a:cxn>
                  <a:cxn ang="0">
                    <a:pos x="0" y="138"/>
                  </a:cxn>
                </a:cxnLst>
                <a:rect l="0" t="0" r="r" b="b"/>
                <a:pathLst>
                  <a:path w="213" h="138">
                    <a:moveTo>
                      <a:pt x="213" y="0"/>
                    </a:moveTo>
                    <a:lnTo>
                      <a:pt x="210" y="12"/>
                    </a:lnTo>
                    <a:lnTo>
                      <a:pt x="200" y="31"/>
                    </a:lnTo>
                    <a:lnTo>
                      <a:pt x="187" y="49"/>
                    </a:lnTo>
                    <a:lnTo>
                      <a:pt x="171" y="67"/>
                    </a:lnTo>
                    <a:lnTo>
                      <a:pt x="154" y="83"/>
                    </a:lnTo>
                    <a:lnTo>
                      <a:pt x="134" y="95"/>
                    </a:lnTo>
                    <a:lnTo>
                      <a:pt x="115" y="107"/>
                    </a:lnTo>
                    <a:lnTo>
                      <a:pt x="95" y="120"/>
                    </a:lnTo>
                    <a:lnTo>
                      <a:pt x="72" y="126"/>
                    </a:lnTo>
                    <a:lnTo>
                      <a:pt x="49" y="132"/>
                    </a:lnTo>
                    <a:lnTo>
                      <a:pt x="26" y="135"/>
                    </a:lnTo>
                    <a:lnTo>
                      <a:pt x="3" y="138"/>
                    </a:lnTo>
                    <a:lnTo>
                      <a:pt x="0" y="138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8" name="Freeform 452"/>
              <p:cNvSpPr>
                <a:spLocks/>
              </p:cNvSpPr>
              <p:nvPr/>
            </p:nvSpPr>
            <p:spPr bwMode="auto">
              <a:xfrm>
                <a:off x="5782" y="7060"/>
                <a:ext cx="298" cy="190"/>
              </a:xfrm>
              <a:custGeom>
                <a:avLst/>
                <a:gdLst/>
                <a:ahLst/>
                <a:cxnLst>
                  <a:cxn ang="0">
                    <a:pos x="298" y="0"/>
                  </a:cxn>
                  <a:cxn ang="0">
                    <a:pos x="295" y="3"/>
                  </a:cxn>
                  <a:cxn ang="0">
                    <a:pos x="292" y="15"/>
                  </a:cxn>
                  <a:cxn ang="0">
                    <a:pos x="275" y="42"/>
                  </a:cxn>
                  <a:cxn ang="0">
                    <a:pos x="259" y="70"/>
                  </a:cxn>
                  <a:cxn ang="0">
                    <a:pos x="236" y="92"/>
                  </a:cxn>
                  <a:cxn ang="0">
                    <a:pos x="213" y="113"/>
                  </a:cxn>
                  <a:cxn ang="0">
                    <a:pos x="190" y="132"/>
                  </a:cxn>
                  <a:cxn ang="0">
                    <a:pos x="160" y="150"/>
                  </a:cxn>
                  <a:cxn ang="0">
                    <a:pos x="134" y="162"/>
                  </a:cxn>
                  <a:cxn ang="0">
                    <a:pos x="101" y="175"/>
                  </a:cxn>
                  <a:cxn ang="0">
                    <a:pos x="72" y="184"/>
                  </a:cxn>
                  <a:cxn ang="0">
                    <a:pos x="39" y="187"/>
                  </a:cxn>
                  <a:cxn ang="0">
                    <a:pos x="6" y="190"/>
                  </a:cxn>
                  <a:cxn ang="0">
                    <a:pos x="0" y="190"/>
                  </a:cxn>
                </a:cxnLst>
                <a:rect l="0" t="0" r="r" b="b"/>
                <a:pathLst>
                  <a:path w="298" h="190">
                    <a:moveTo>
                      <a:pt x="298" y="0"/>
                    </a:moveTo>
                    <a:lnTo>
                      <a:pt x="295" y="3"/>
                    </a:lnTo>
                    <a:lnTo>
                      <a:pt x="292" y="15"/>
                    </a:lnTo>
                    <a:lnTo>
                      <a:pt x="275" y="42"/>
                    </a:lnTo>
                    <a:lnTo>
                      <a:pt x="259" y="70"/>
                    </a:lnTo>
                    <a:lnTo>
                      <a:pt x="236" y="92"/>
                    </a:lnTo>
                    <a:lnTo>
                      <a:pt x="213" y="113"/>
                    </a:lnTo>
                    <a:lnTo>
                      <a:pt x="190" y="132"/>
                    </a:lnTo>
                    <a:lnTo>
                      <a:pt x="160" y="150"/>
                    </a:lnTo>
                    <a:lnTo>
                      <a:pt x="134" y="162"/>
                    </a:lnTo>
                    <a:lnTo>
                      <a:pt x="101" y="175"/>
                    </a:lnTo>
                    <a:lnTo>
                      <a:pt x="72" y="184"/>
                    </a:lnTo>
                    <a:lnTo>
                      <a:pt x="39" y="187"/>
                    </a:lnTo>
                    <a:lnTo>
                      <a:pt x="6" y="190"/>
                    </a:lnTo>
                    <a:lnTo>
                      <a:pt x="0" y="19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9" name="Freeform 453"/>
              <p:cNvSpPr>
                <a:spLocks/>
              </p:cNvSpPr>
              <p:nvPr/>
            </p:nvSpPr>
            <p:spPr bwMode="auto">
              <a:xfrm>
                <a:off x="5566" y="6848"/>
                <a:ext cx="49" cy="245"/>
              </a:xfrm>
              <a:custGeom>
                <a:avLst/>
                <a:gdLst/>
                <a:ahLst/>
                <a:cxnLst>
                  <a:cxn ang="0">
                    <a:pos x="49" y="245"/>
                  </a:cxn>
                  <a:cxn ang="0">
                    <a:pos x="42" y="233"/>
                  </a:cxn>
                  <a:cxn ang="0">
                    <a:pos x="29" y="215"/>
                  </a:cxn>
                  <a:cxn ang="0">
                    <a:pos x="16" y="196"/>
                  </a:cxn>
                  <a:cxn ang="0">
                    <a:pos x="9" y="175"/>
                  </a:cxn>
                  <a:cxn ang="0">
                    <a:pos x="3" y="153"/>
                  </a:cxn>
                  <a:cxn ang="0">
                    <a:pos x="0" y="132"/>
                  </a:cxn>
                  <a:cxn ang="0">
                    <a:pos x="0" y="110"/>
                  </a:cxn>
                  <a:cxn ang="0">
                    <a:pos x="0" y="89"/>
                  </a:cxn>
                  <a:cxn ang="0">
                    <a:pos x="3" y="67"/>
                  </a:cxn>
                  <a:cxn ang="0">
                    <a:pos x="9" y="46"/>
                  </a:cxn>
                  <a:cxn ang="0">
                    <a:pos x="16" y="24"/>
                  </a:cxn>
                  <a:cxn ang="0">
                    <a:pos x="29" y="6"/>
                  </a:cxn>
                  <a:cxn ang="0">
                    <a:pos x="29" y="0"/>
                  </a:cxn>
                  <a:cxn ang="0">
                    <a:pos x="32" y="0"/>
                  </a:cxn>
                </a:cxnLst>
                <a:rect l="0" t="0" r="r" b="b"/>
                <a:pathLst>
                  <a:path w="49" h="245">
                    <a:moveTo>
                      <a:pt x="49" y="245"/>
                    </a:moveTo>
                    <a:lnTo>
                      <a:pt x="42" y="233"/>
                    </a:lnTo>
                    <a:lnTo>
                      <a:pt x="29" y="215"/>
                    </a:lnTo>
                    <a:lnTo>
                      <a:pt x="16" y="196"/>
                    </a:lnTo>
                    <a:lnTo>
                      <a:pt x="9" y="175"/>
                    </a:lnTo>
                    <a:lnTo>
                      <a:pt x="3" y="153"/>
                    </a:lnTo>
                    <a:lnTo>
                      <a:pt x="0" y="132"/>
                    </a:lnTo>
                    <a:lnTo>
                      <a:pt x="0" y="110"/>
                    </a:lnTo>
                    <a:lnTo>
                      <a:pt x="0" y="89"/>
                    </a:lnTo>
                    <a:lnTo>
                      <a:pt x="3" y="67"/>
                    </a:lnTo>
                    <a:lnTo>
                      <a:pt x="9" y="46"/>
                    </a:lnTo>
                    <a:lnTo>
                      <a:pt x="16" y="24"/>
                    </a:lnTo>
                    <a:lnTo>
                      <a:pt x="29" y="6"/>
                    </a:lnTo>
                    <a:lnTo>
                      <a:pt x="29" y="0"/>
                    </a:lnTo>
                    <a:lnTo>
                      <a:pt x="32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0" name="Freeform 454"/>
              <p:cNvSpPr>
                <a:spLocks/>
              </p:cNvSpPr>
              <p:nvPr/>
            </p:nvSpPr>
            <p:spPr bwMode="auto">
              <a:xfrm>
                <a:off x="5480" y="6805"/>
                <a:ext cx="69" cy="337"/>
              </a:xfrm>
              <a:custGeom>
                <a:avLst/>
                <a:gdLst/>
                <a:ahLst/>
                <a:cxnLst>
                  <a:cxn ang="0">
                    <a:pos x="69" y="337"/>
                  </a:cxn>
                  <a:cxn ang="0">
                    <a:pos x="69" y="334"/>
                  </a:cxn>
                  <a:cxn ang="0">
                    <a:pos x="59" y="325"/>
                  </a:cxn>
                  <a:cxn ang="0">
                    <a:pos x="40" y="297"/>
                  </a:cxn>
                  <a:cxn ang="0">
                    <a:pos x="27" y="270"/>
                  </a:cxn>
                  <a:cxn ang="0">
                    <a:pos x="13" y="242"/>
                  </a:cxn>
                  <a:cxn ang="0">
                    <a:pos x="7" y="215"/>
                  </a:cxn>
                  <a:cxn ang="0">
                    <a:pos x="0" y="184"/>
                  </a:cxn>
                  <a:cxn ang="0">
                    <a:pos x="0" y="153"/>
                  </a:cxn>
                  <a:cxn ang="0">
                    <a:pos x="0" y="122"/>
                  </a:cxn>
                  <a:cxn ang="0">
                    <a:pos x="7" y="92"/>
                  </a:cxn>
                  <a:cxn ang="0">
                    <a:pos x="13" y="64"/>
                  </a:cxn>
                  <a:cxn ang="0">
                    <a:pos x="27" y="33"/>
                  </a:cxn>
                  <a:cxn ang="0">
                    <a:pos x="40" y="6"/>
                  </a:cxn>
                  <a:cxn ang="0">
                    <a:pos x="43" y="0"/>
                  </a:cxn>
                </a:cxnLst>
                <a:rect l="0" t="0" r="r" b="b"/>
                <a:pathLst>
                  <a:path w="69" h="337">
                    <a:moveTo>
                      <a:pt x="69" y="337"/>
                    </a:moveTo>
                    <a:lnTo>
                      <a:pt x="69" y="334"/>
                    </a:lnTo>
                    <a:lnTo>
                      <a:pt x="59" y="325"/>
                    </a:lnTo>
                    <a:lnTo>
                      <a:pt x="40" y="297"/>
                    </a:lnTo>
                    <a:lnTo>
                      <a:pt x="27" y="270"/>
                    </a:lnTo>
                    <a:lnTo>
                      <a:pt x="13" y="242"/>
                    </a:lnTo>
                    <a:lnTo>
                      <a:pt x="7" y="215"/>
                    </a:lnTo>
                    <a:lnTo>
                      <a:pt x="0" y="184"/>
                    </a:lnTo>
                    <a:lnTo>
                      <a:pt x="0" y="153"/>
                    </a:lnTo>
                    <a:lnTo>
                      <a:pt x="0" y="122"/>
                    </a:lnTo>
                    <a:lnTo>
                      <a:pt x="7" y="92"/>
                    </a:lnTo>
                    <a:lnTo>
                      <a:pt x="13" y="64"/>
                    </a:lnTo>
                    <a:lnTo>
                      <a:pt x="27" y="33"/>
                    </a:lnTo>
                    <a:lnTo>
                      <a:pt x="40" y="6"/>
                    </a:lnTo>
                    <a:lnTo>
                      <a:pt x="43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1" name="Freeform 455"/>
              <p:cNvSpPr>
                <a:spLocks/>
              </p:cNvSpPr>
              <p:nvPr/>
            </p:nvSpPr>
            <p:spPr bwMode="auto">
              <a:xfrm>
                <a:off x="5100" y="7075"/>
                <a:ext cx="151" cy="141"/>
              </a:xfrm>
              <a:custGeom>
                <a:avLst/>
                <a:gdLst/>
                <a:ahLst/>
                <a:cxnLst>
                  <a:cxn ang="0">
                    <a:pos x="151" y="70"/>
                  </a:cxn>
                  <a:cxn ang="0">
                    <a:pos x="148" y="92"/>
                  </a:cxn>
                  <a:cxn ang="0">
                    <a:pos x="135" y="113"/>
                  </a:cxn>
                  <a:cxn ang="0">
                    <a:pos x="118" y="129"/>
                  </a:cxn>
                  <a:cxn ang="0">
                    <a:pos x="98" y="138"/>
                  </a:cxn>
                  <a:cxn ang="0">
                    <a:pos x="76" y="141"/>
                  </a:cxn>
                  <a:cxn ang="0">
                    <a:pos x="53" y="138"/>
                  </a:cxn>
                  <a:cxn ang="0">
                    <a:pos x="30" y="129"/>
                  </a:cxn>
                  <a:cxn ang="0">
                    <a:pos x="13" y="113"/>
                  </a:cxn>
                  <a:cxn ang="0">
                    <a:pos x="3" y="92"/>
                  </a:cxn>
                  <a:cxn ang="0">
                    <a:pos x="0" y="70"/>
                  </a:cxn>
                  <a:cxn ang="0">
                    <a:pos x="3" y="49"/>
                  </a:cxn>
                  <a:cxn ang="0">
                    <a:pos x="13" y="31"/>
                  </a:cxn>
                  <a:cxn ang="0">
                    <a:pos x="30" y="15"/>
                  </a:cxn>
                  <a:cxn ang="0">
                    <a:pos x="53" y="3"/>
                  </a:cxn>
                  <a:cxn ang="0">
                    <a:pos x="76" y="0"/>
                  </a:cxn>
                  <a:cxn ang="0">
                    <a:pos x="98" y="3"/>
                  </a:cxn>
                  <a:cxn ang="0">
                    <a:pos x="118" y="15"/>
                  </a:cxn>
                  <a:cxn ang="0">
                    <a:pos x="135" y="31"/>
                  </a:cxn>
                  <a:cxn ang="0">
                    <a:pos x="148" y="49"/>
                  </a:cxn>
                  <a:cxn ang="0">
                    <a:pos x="151" y="70"/>
                  </a:cxn>
                </a:cxnLst>
                <a:rect l="0" t="0" r="r" b="b"/>
                <a:pathLst>
                  <a:path w="151" h="141">
                    <a:moveTo>
                      <a:pt x="151" y="70"/>
                    </a:moveTo>
                    <a:lnTo>
                      <a:pt x="148" y="92"/>
                    </a:lnTo>
                    <a:lnTo>
                      <a:pt x="135" y="113"/>
                    </a:lnTo>
                    <a:lnTo>
                      <a:pt x="118" y="129"/>
                    </a:lnTo>
                    <a:lnTo>
                      <a:pt x="98" y="138"/>
                    </a:lnTo>
                    <a:lnTo>
                      <a:pt x="76" y="141"/>
                    </a:lnTo>
                    <a:lnTo>
                      <a:pt x="53" y="138"/>
                    </a:lnTo>
                    <a:lnTo>
                      <a:pt x="30" y="129"/>
                    </a:lnTo>
                    <a:lnTo>
                      <a:pt x="13" y="113"/>
                    </a:lnTo>
                    <a:lnTo>
                      <a:pt x="3" y="92"/>
                    </a:lnTo>
                    <a:lnTo>
                      <a:pt x="0" y="70"/>
                    </a:lnTo>
                    <a:lnTo>
                      <a:pt x="3" y="49"/>
                    </a:lnTo>
                    <a:lnTo>
                      <a:pt x="13" y="31"/>
                    </a:lnTo>
                    <a:lnTo>
                      <a:pt x="30" y="15"/>
                    </a:lnTo>
                    <a:lnTo>
                      <a:pt x="53" y="3"/>
                    </a:lnTo>
                    <a:lnTo>
                      <a:pt x="76" y="0"/>
                    </a:lnTo>
                    <a:lnTo>
                      <a:pt x="98" y="3"/>
                    </a:lnTo>
                    <a:lnTo>
                      <a:pt x="118" y="15"/>
                    </a:lnTo>
                    <a:lnTo>
                      <a:pt x="135" y="31"/>
                    </a:lnTo>
                    <a:lnTo>
                      <a:pt x="148" y="49"/>
                    </a:lnTo>
                    <a:lnTo>
                      <a:pt x="151" y="7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2" name="Freeform 456"/>
              <p:cNvSpPr>
                <a:spLocks/>
              </p:cNvSpPr>
              <p:nvPr/>
            </p:nvSpPr>
            <p:spPr bwMode="auto">
              <a:xfrm>
                <a:off x="5100" y="6918"/>
                <a:ext cx="151" cy="142"/>
              </a:xfrm>
              <a:custGeom>
                <a:avLst/>
                <a:gdLst/>
                <a:ahLst/>
                <a:cxnLst>
                  <a:cxn ang="0">
                    <a:pos x="151" y="71"/>
                  </a:cxn>
                  <a:cxn ang="0">
                    <a:pos x="148" y="92"/>
                  </a:cxn>
                  <a:cxn ang="0">
                    <a:pos x="135" y="111"/>
                  </a:cxn>
                  <a:cxn ang="0">
                    <a:pos x="118" y="126"/>
                  </a:cxn>
                  <a:cxn ang="0">
                    <a:pos x="98" y="138"/>
                  </a:cxn>
                  <a:cxn ang="0">
                    <a:pos x="76" y="142"/>
                  </a:cxn>
                  <a:cxn ang="0">
                    <a:pos x="53" y="138"/>
                  </a:cxn>
                  <a:cxn ang="0">
                    <a:pos x="30" y="126"/>
                  </a:cxn>
                  <a:cxn ang="0">
                    <a:pos x="13" y="111"/>
                  </a:cxn>
                  <a:cxn ang="0">
                    <a:pos x="3" y="92"/>
                  </a:cxn>
                  <a:cxn ang="0">
                    <a:pos x="0" y="71"/>
                  </a:cxn>
                  <a:cxn ang="0">
                    <a:pos x="3" y="49"/>
                  </a:cxn>
                  <a:cxn ang="0">
                    <a:pos x="13" y="28"/>
                  </a:cxn>
                  <a:cxn ang="0">
                    <a:pos x="30" y="13"/>
                  </a:cxn>
                  <a:cxn ang="0">
                    <a:pos x="53" y="3"/>
                  </a:cxn>
                  <a:cxn ang="0">
                    <a:pos x="76" y="0"/>
                  </a:cxn>
                  <a:cxn ang="0">
                    <a:pos x="98" y="3"/>
                  </a:cxn>
                  <a:cxn ang="0">
                    <a:pos x="118" y="13"/>
                  </a:cxn>
                  <a:cxn ang="0">
                    <a:pos x="135" y="28"/>
                  </a:cxn>
                  <a:cxn ang="0">
                    <a:pos x="148" y="49"/>
                  </a:cxn>
                  <a:cxn ang="0">
                    <a:pos x="151" y="71"/>
                  </a:cxn>
                </a:cxnLst>
                <a:rect l="0" t="0" r="r" b="b"/>
                <a:pathLst>
                  <a:path w="151" h="142">
                    <a:moveTo>
                      <a:pt x="151" y="71"/>
                    </a:moveTo>
                    <a:lnTo>
                      <a:pt x="148" y="92"/>
                    </a:lnTo>
                    <a:lnTo>
                      <a:pt x="135" y="111"/>
                    </a:lnTo>
                    <a:lnTo>
                      <a:pt x="118" y="126"/>
                    </a:lnTo>
                    <a:lnTo>
                      <a:pt x="98" y="138"/>
                    </a:lnTo>
                    <a:lnTo>
                      <a:pt x="76" y="142"/>
                    </a:lnTo>
                    <a:lnTo>
                      <a:pt x="53" y="138"/>
                    </a:lnTo>
                    <a:lnTo>
                      <a:pt x="30" y="126"/>
                    </a:lnTo>
                    <a:lnTo>
                      <a:pt x="13" y="111"/>
                    </a:lnTo>
                    <a:lnTo>
                      <a:pt x="3" y="92"/>
                    </a:lnTo>
                    <a:lnTo>
                      <a:pt x="0" y="71"/>
                    </a:lnTo>
                    <a:lnTo>
                      <a:pt x="3" y="49"/>
                    </a:lnTo>
                    <a:lnTo>
                      <a:pt x="13" y="28"/>
                    </a:lnTo>
                    <a:lnTo>
                      <a:pt x="30" y="13"/>
                    </a:lnTo>
                    <a:lnTo>
                      <a:pt x="53" y="3"/>
                    </a:lnTo>
                    <a:lnTo>
                      <a:pt x="76" y="0"/>
                    </a:lnTo>
                    <a:lnTo>
                      <a:pt x="98" y="3"/>
                    </a:lnTo>
                    <a:lnTo>
                      <a:pt x="118" y="13"/>
                    </a:lnTo>
                    <a:lnTo>
                      <a:pt x="135" y="28"/>
                    </a:lnTo>
                    <a:lnTo>
                      <a:pt x="148" y="49"/>
                    </a:lnTo>
                    <a:lnTo>
                      <a:pt x="151" y="71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3" name="Freeform 457"/>
              <p:cNvSpPr>
                <a:spLocks/>
              </p:cNvSpPr>
              <p:nvPr/>
            </p:nvSpPr>
            <p:spPr bwMode="auto">
              <a:xfrm>
                <a:off x="5100" y="6762"/>
                <a:ext cx="151" cy="138"/>
              </a:xfrm>
              <a:custGeom>
                <a:avLst/>
                <a:gdLst/>
                <a:ahLst/>
                <a:cxnLst>
                  <a:cxn ang="0">
                    <a:pos x="151" y="70"/>
                  </a:cxn>
                  <a:cxn ang="0">
                    <a:pos x="148" y="92"/>
                  </a:cxn>
                  <a:cxn ang="0">
                    <a:pos x="135" y="110"/>
                  </a:cxn>
                  <a:cxn ang="0">
                    <a:pos x="118" y="126"/>
                  </a:cxn>
                  <a:cxn ang="0">
                    <a:pos x="98" y="135"/>
                  </a:cxn>
                  <a:cxn ang="0">
                    <a:pos x="76" y="138"/>
                  </a:cxn>
                  <a:cxn ang="0">
                    <a:pos x="53" y="135"/>
                  </a:cxn>
                  <a:cxn ang="0">
                    <a:pos x="30" y="126"/>
                  </a:cxn>
                  <a:cxn ang="0">
                    <a:pos x="13" y="110"/>
                  </a:cxn>
                  <a:cxn ang="0">
                    <a:pos x="3" y="92"/>
                  </a:cxn>
                  <a:cxn ang="0">
                    <a:pos x="0" y="70"/>
                  </a:cxn>
                  <a:cxn ang="0">
                    <a:pos x="3" y="46"/>
                  </a:cxn>
                  <a:cxn ang="0">
                    <a:pos x="13" y="27"/>
                  </a:cxn>
                  <a:cxn ang="0">
                    <a:pos x="30" y="12"/>
                  </a:cxn>
                  <a:cxn ang="0">
                    <a:pos x="53" y="3"/>
                  </a:cxn>
                  <a:cxn ang="0">
                    <a:pos x="76" y="0"/>
                  </a:cxn>
                  <a:cxn ang="0">
                    <a:pos x="98" y="3"/>
                  </a:cxn>
                  <a:cxn ang="0">
                    <a:pos x="118" y="12"/>
                  </a:cxn>
                  <a:cxn ang="0">
                    <a:pos x="135" y="27"/>
                  </a:cxn>
                  <a:cxn ang="0">
                    <a:pos x="148" y="46"/>
                  </a:cxn>
                  <a:cxn ang="0">
                    <a:pos x="151" y="67"/>
                  </a:cxn>
                  <a:cxn ang="0">
                    <a:pos x="151" y="70"/>
                  </a:cxn>
                </a:cxnLst>
                <a:rect l="0" t="0" r="r" b="b"/>
                <a:pathLst>
                  <a:path w="151" h="138">
                    <a:moveTo>
                      <a:pt x="151" y="70"/>
                    </a:moveTo>
                    <a:lnTo>
                      <a:pt x="148" y="92"/>
                    </a:lnTo>
                    <a:lnTo>
                      <a:pt x="135" y="110"/>
                    </a:lnTo>
                    <a:lnTo>
                      <a:pt x="118" y="126"/>
                    </a:lnTo>
                    <a:lnTo>
                      <a:pt x="98" y="135"/>
                    </a:lnTo>
                    <a:lnTo>
                      <a:pt x="76" y="138"/>
                    </a:lnTo>
                    <a:lnTo>
                      <a:pt x="53" y="135"/>
                    </a:lnTo>
                    <a:lnTo>
                      <a:pt x="30" y="126"/>
                    </a:lnTo>
                    <a:lnTo>
                      <a:pt x="13" y="110"/>
                    </a:lnTo>
                    <a:lnTo>
                      <a:pt x="3" y="92"/>
                    </a:lnTo>
                    <a:lnTo>
                      <a:pt x="0" y="70"/>
                    </a:lnTo>
                    <a:lnTo>
                      <a:pt x="3" y="46"/>
                    </a:lnTo>
                    <a:lnTo>
                      <a:pt x="13" y="27"/>
                    </a:lnTo>
                    <a:lnTo>
                      <a:pt x="30" y="12"/>
                    </a:lnTo>
                    <a:lnTo>
                      <a:pt x="53" y="3"/>
                    </a:lnTo>
                    <a:lnTo>
                      <a:pt x="76" y="0"/>
                    </a:lnTo>
                    <a:lnTo>
                      <a:pt x="98" y="3"/>
                    </a:lnTo>
                    <a:lnTo>
                      <a:pt x="118" y="12"/>
                    </a:lnTo>
                    <a:lnTo>
                      <a:pt x="135" y="27"/>
                    </a:lnTo>
                    <a:lnTo>
                      <a:pt x="148" y="46"/>
                    </a:lnTo>
                    <a:lnTo>
                      <a:pt x="151" y="67"/>
                    </a:lnTo>
                    <a:lnTo>
                      <a:pt x="151" y="7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4" name="Line 458"/>
              <p:cNvSpPr>
                <a:spLocks noChangeShapeType="1"/>
              </p:cNvSpPr>
              <p:nvPr/>
            </p:nvSpPr>
            <p:spPr bwMode="auto">
              <a:xfrm flipV="1">
                <a:off x="5959" y="6857"/>
                <a:ext cx="26" cy="12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5" name="Line 459"/>
              <p:cNvSpPr>
                <a:spLocks noChangeShapeType="1"/>
              </p:cNvSpPr>
              <p:nvPr/>
            </p:nvSpPr>
            <p:spPr bwMode="auto">
              <a:xfrm flipH="1" flipV="1">
                <a:off x="5959" y="6869"/>
                <a:ext cx="92" cy="37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6" name="Line 460"/>
              <p:cNvSpPr>
                <a:spLocks noChangeShapeType="1"/>
              </p:cNvSpPr>
              <p:nvPr/>
            </p:nvSpPr>
            <p:spPr bwMode="auto">
              <a:xfrm flipH="1">
                <a:off x="6051" y="6805"/>
                <a:ext cx="39" cy="10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7" name="Line 461"/>
              <p:cNvSpPr>
                <a:spLocks noChangeShapeType="1"/>
              </p:cNvSpPr>
              <p:nvPr/>
            </p:nvSpPr>
            <p:spPr bwMode="auto">
              <a:xfrm flipV="1">
                <a:off x="6060" y="6805"/>
                <a:ext cx="30" cy="15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8" name="Line 462"/>
              <p:cNvSpPr>
                <a:spLocks noChangeShapeType="1"/>
              </p:cNvSpPr>
              <p:nvPr/>
            </p:nvSpPr>
            <p:spPr bwMode="auto">
              <a:xfrm flipH="1" flipV="1">
                <a:off x="5739" y="6669"/>
                <a:ext cx="13" cy="80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9" name="Line 463"/>
              <p:cNvSpPr>
                <a:spLocks noChangeShapeType="1"/>
              </p:cNvSpPr>
              <p:nvPr/>
            </p:nvSpPr>
            <p:spPr bwMode="auto">
              <a:xfrm>
                <a:off x="5785" y="7139"/>
                <a:ext cx="1" cy="3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0" name="Line 464"/>
              <p:cNvSpPr>
                <a:spLocks noChangeShapeType="1"/>
              </p:cNvSpPr>
              <p:nvPr/>
            </p:nvSpPr>
            <p:spPr bwMode="auto">
              <a:xfrm flipV="1">
                <a:off x="5706" y="7139"/>
                <a:ext cx="79" cy="59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1" name="Line 465"/>
              <p:cNvSpPr>
                <a:spLocks noChangeShapeType="1"/>
              </p:cNvSpPr>
              <p:nvPr/>
            </p:nvSpPr>
            <p:spPr bwMode="auto">
              <a:xfrm flipH="1" flipV="1">
                <a:off x="5706" y="7198"/>
                <a:ext cx="73" cy="80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2" name="Line 466"/>
              <p:cNvSpPr>
                <a:spLocks noChangeShapeType="1"/>
              </p:cNvSpPr>
              <p:nvPr/>
            </p:nvSpPr>
            <p:spPr bwMode="auto">
              <a:xfrm flipH="1">
                <a:off x="5779" y="7250"/>
                <a:ext cx="3" cy="28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3" name="Line 467"/>
              <p:cNvSpPr>
                <a:spLocks noChangeShapeType="1"/>
              </p:cNvSpPr>
              <p:nvPr/>
            </p:nvSpPr>
            <p:spPr bwMode="auto">
              <a:xfrm>
                <a:off x="5998" y="7032"/>
                <a:ext cx="82" cy="28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4" name="Line 468"/>
              <p:cNvSpPr>
                <a:spLocks noChangeShapeType="1"/>
              </p:cNvSpPr>
              <p:nvPr/>
            </p:nvSpPr>
            <p:spPr bwMode="auto">
              <a:xfrm flipH="1" flipV="1">
                <a:off x="5598" y="6848"/>
                <a:ext cx="23" cy="15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5" name="Line 469"/>
              <p:cNvSpPr>
                <a:spLocks noChangeShapeType="1"/>
              </p:cNvSpPr>
              <p:nvPr/>
            </p:nvSpPr>
            <p:spPr bwMode="auto">
              <a:xfrm>
                <a:off x="5608" y="6771"/>
                <a:ext cx="13" cy="92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6" name="Line 470"/>
              <p:cNvSpPr>
                <a:spLocks noChangeShapeType="1"/>
              </p:cNvSpPr>
              <p:nvPr/>
            </p:nvSpPr>
            <p:spPr bwMode="auto">
              <a:xfrm flipH="1">
                <a:off x="5605" y="6771"/>
                <a:ext cx="3" cy="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7" name="Line 471"/>
              <p:cNvSpPr>
                <a:spLocks noChangeShapeType="1"/>
              </p:cNvSpPr>
              <p:nvPr/>
            </p:nvSpPr>
            <p:spPr bwMode="auto">
              <a:xfrm flipV="1">
                <a:off x="5497" y="6771"/>
                <a:ext cx="111" cy="18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8" name="Line 472"/>
              <p:cNvSpPr>
                <a:spLocks noChangeShapeType="1"/>
              </p:cNvSpPr>
              <p:nvPr/>
            </p:nvSpPr>
            <p:spPr bwMode="auto">
              <a:xfrm flipH="1" flipV="1">
                <a:off x="5497" y="6789"/>
                <a:ext cx="26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9" name="Line 473"/>
              <p:cNvSpPr>
                <a:spLocks noChangeShapeType="1"/>
              </p:cNvSpPr>
              <p:nvPr/>
            </p:nvSpPr>
            <p:spPr bwMode="auto">
              <a:xfrm flipH="1">
                <a:off x="5549" y="7093"/>
                <a:ext cx="66" cy="49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0" name="Line 474"/>
              <p:cNvSpPr>
                <a:spLocks noChangeShapeType="1"/>
              </p:cNvSpPr>
              <p:nvPr/>
            </p:nvSpPr>
            <p:spPr bwMode="auto">
              <a:xfrm>
                <a:off x="5028" y="7321"/>
                <a:ext cx="462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1" name="Line 475"/>
              <p:cNvSpPr>
                <a:spLocks noChangeShapeType="1"/>
              </p:cNvSpPr>
              <p:nvPr/>
            </p:nvSpPr>
            <p:spPr bwMode="auto">
              <a:xfrm>
                <a:off x="5035" y="7330"/>
                <a:ext cx="44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2" name="Line 476"/>
              <p:cNvSpPr>
                <a:spLocks noChangeShapeType="1"/>
              </p:cNvSpPr>
              <p:nvPr/>
            </p:nvSpPr>
            <p:spPr bwMode="auto">
              <a:xfrm>
                <a:off x="5028" y="7321"/>
                <a:ext cx="1" cy="43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3" name="Line 477"/>
              <p:cNvSpPr>
                <a:spLocks noChangeShapeType="1"/>
              </p:cNvSpPr>
              <p:nvPr/>
            </p:nvSpPr>
            <p:spPr bwMode="auto">
              <a:xfrm flipV="1">
                <a:off x="5035" y="7330"/>
                <a:ext cx="1" cy="420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4" name="Line 478"/>
              <p:cNvSpPr>
                <a:spLocks noChangeShapeType="1"/>
              </p:cNvSpPr>
              <p:nvPr/>
            </p:nvSpPr>
            <p:spPr bwMode="auto">
              <a:xfrm>
                <a:off x="5490" y="7321"/>
                <a:ext cx="1" cy="43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5" name="Line 479"/>
              <p:cNvSpPr>
                <a:spLocks noChangeShapeType="1"/>
              </p:cNvSpPr>
              <p:nvPr/>
            </p:nvSpPr>
            <p:spPr bwMode="auto">
              <a:xfrm>
                <a:off x="5484" y="7330"/>
                <a:ext cx="1" cy="420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6" name="Freeform 480"/>
              <p:cNvSpPr>
                <a:spLocks/>
              </p:cNvSpPr>
              <p:nvPr/>
            </p:nvSpPr>
            <p:spPr bwMode="auto">
              <a:xfrm>
                <a:off x="5100" y="6602"/>
                <a:ext cx="151" cy="141"/>
              </a:xfrm>
              <a:custGeom>
                <a:avLst/>
                <a:gdLst/>
                <a:ahLst/>
                <a:cxnLst>
                  <a:cxn ang="0">
                    <a:pos x="151" y="71"/>
                  </a:cxn>
                  <a:cxn ang="0">
                    <a:pos x="148" y="92"/>
                  </a:cxn>
                  <a:cxn ang="0">
                    <a:pos x="135" y="114"/>
                  </a:cxn>
                  <a:cxn ang="0">
                    <a:pos x="118" y="129"/>
                  </a:cxn>
                  <a:cxn ang="0">
                    <a:pos x="98" y="138"/>
                  </a:cxn>
                  <a:cxn ang="0">
                    <a:pos x="76" y="141"/>
                  </a:cxn>
                  <a:cxn ang="0">
                    <a:pos x="53" y="138"/>
                  </a:cxn>
                  <a:cxn ang="0">
                    <a:pos x="30" y="129"/>
                  </a:cxn>
                  <a:cxn ang="0">
                    <a:pos x="13" y="114"/>
                  </a:cxn>
                  <a:cxn ang="0">
                    <a:pos x="3" y="92"/>
                  </a:cxn>
                  <a:cxn ang="0">
                    <a:pos x="0" y="71"/>
                  </a:cxn>
                  <a:cxn ang="0">
                    <a:pos x="3" y="49"/>
                  </a:cxn>
                  <a:cxn ang="0">
                    <a:pos x="13" y="31"/>
                  </a:cxn>
                  <a:cxn ang="0">
                    <a:pos x="30" y="15"/>
                  </a:cxn>
                  <a:cxn ang="0">
                    <a:pos x="53" y="3"/>
                  </a:cxn>
                  <a:cxn ang="0">
                    <a:pos x="76" y="0"/>
                  </a:cxn>
                  <a:cxn ang="0">
                    <a:pos x="98" y="3"/>
                  </a:cxn>
                  <a:cxn ang="0">
                    <a:pos x="118" y="15"/>
                  </a:cxn>
                  <a:cxn ang="0">
                    <a:pos x="135" y="31"/>
                  </a:cxn>
                  <a:cxn ang="0">
                    <a:pos x="148" y="49"/>
                  </a:cxn>
                  <a:cxn ang="0">
                    <a:pos x="151" y="71"/>
                  </a:cxn>
                </a:cxnLst>
                <a:rect l="0" t="0" r="r" b="b"/>
                <a:pathLst>
                  <a:path w="151" h="141">
                    <a:moveTo>
                      <a:pt x="151" y="71"/>
                    </a:moveTo>
                    <a:lnTo>
                      <a:pt x="148" y="92"/>
                    </a:lnTo>
                    <a:lnTo>
                      <a:pt x="135" y="114"/>
                    </a:lnTo>
                    <a:lnTo>
                      <a:pt x="118" y="129"/>
                    </a:lnTo>
                    <a:lnTo>
                      <a:pt x="98" y="138"/>
                    </a:lnTo>
                    <a:lnTo>
                      <a:pt x="76" y="141"/>
                    </a:lnTo>
                    <a:lnTo>
                      <a:pt x="53" y="138"/>
                    </a:lnTo>
                    <a:lnTo>
                      <a:pt x="30" y="129"/>
                    </a:lnTo>
                    <a:lnTo>
                      <a:pt x="13" y="114"/>
                    </a:lnTo>
                    <a:lnTo>
                      <a:pt x="3" y="92"/>
                    </a:lnTo>
                    <a:lnTo>
                      <a:pt x="0" y="71"/>
                    </a:lnTo>
                    <a:lnTo>
                      <a:pt x="3" y="49"/>
                    </a:lnTo>
                    <a:lnTo>
                      <a:pt x="13" y="31"/>
                    </a:lnTo>
                    <a:lnTo>
                      <a:pt x="30" y="15"/>
                    </a:lnTo>
                    <a:lnTo>
                      <a:pt x="53" y="3"/>
                    </a:lnTo>
                    <a:lnTo>
                      <a:pt x="76" y="0"/>
                    </a:lnTo>
                    <a:lnTo>
                      <a:pt x="98" y="3"/>
                    </a:lnTo>
                    <a:lnTo>
                      <a:pt x="118" y="15"/>
                    </a:lnTo>
                    <a:lnTo>
                      <a:pt x="135" y="31"/>
                    </a:lnTo>
                    <a:lnTo>
                      <a:pt x="148" y="49"/>
                    </a:lnTo>
                    <a:lnTo>
                      <a:pt x="151" y="71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7" name="Freeform 481"/>
              <p:cNvSpPr>
                <a:spLocks/>
              </p:cNvSpPr>
              <p:nvPr/>
            </p:nvSpPr>
            <p:spPr bwMode="auto">
              <a:xfrm>
                <a:off x="5126" y="7351"/>
                <a:ext cx="86" cy="40"/>
              </a:xfrm>
              <a:custGeom>
                <a:avLst/>
                <a:gdLst/>
                <a:ahLst/>
                <a:cxnLst>
                  <a:cxn ang="0">
                    <a:pos x="0" y="40"/>
                  </a:cxn>
                  <a:cxn ang="0">
                    <a:pos x="10" y="31"/>
                  </a:cxn>
                  <a:cxn ang="0">
                    <a:pos x="30" y="22"/>
                  </a:cxn>
                  <a:cxn ang="0">
                    <a:pos x="50" y="13"/>
                  </a:cxn>
                  <a:cxn ang="0">
                    <a:pos x="69" y="3"/>
                  </a:cxn>
                  <a:cxn ang="0">
                    <a:pos x="86" y="0"/>
                  </a:cxn>
                </a:cxnLst>
                <a:rect l="0" t="0" r="r" b="b"/>
                <a:pathLst>
                  <a:path w="86" h="40">
                    <a:moveTo>
                      <a:pt x="0" y="40"/>
                    </a:moveTo>
                    <a:lnTo>
                      <a:pt x="10" y="31"/>
                    </a:lnTo>
                    <a:lnTo>
                      <a:pt x="30" y="22"/>
                    </a:lnTo>
                    <a:lnTo>
                      <a:pt x="50" y="13"/>
                    </a:lnTo>
                    <a:lnTo>
                      <a:pt x="69" y="3"/>
                    </a:lnTo>
                    <a:lnTo>
                      <a:pt x="86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8" name="Freeform 482"/>
              <p:cNvSpPr>
                <a:spLocks/>
              </p:cNvSpPr>
              <p:nvPr/>
            </p:nvSpPr>
            <p:spPr bwMode="auto">
              <a:xfrm>
                <a:off x="5136" y="7364"/>
                <a:ext cx="72" cy="33"/>
              </a:xfrm>
              <a:custGeom>
                <a:avLst/>
                <a:gdLst/>
                <a:ahLst/>
                <a:cxnLst>
                  <a:cxn ang="0">
                    <a:pos x="0" y="33"/>
                  </a:cxn>
                  <a:cxn ang="0">
                    <a:pos x="10" y="27"/>
                  </a:cxn>
                  <a:cxn ang="0">
                    <a:pos x="26" y="18"/>
                  </a:cxn>
                  <a:cxn ang="0">
                    <a:pos x="43" y="9"/>
                  </a:cxn>
                  <a:cxn ang="0">
                    <a:pos x="62" y="3"/>
                  </a:cxn>
                  <a:cxn ang="0">
                    <a:pos x="72" y="0"/>
                  </a:cxn>
                </a:cxnLst>
                <a:rect l="0" t="0" r="r" b="b"/>
                <a:pathLst>
                  <a:path w="72" h="33">
                    <a:moveTo>
                      <a:pt x="0" y="33"/>
                    </a:moveTo>
                    <a:lnTo>
                      <a:pt x="10" y="27"/>
                    </a:lnTo>
                    <a:lnTo>
                      <a:pt x="26" y="18"/>
                    </a:lnTo>
                    <a:lnTo>
                      <a:pt x="43" y="9"/>
                    </a:lnTo>
                    <a:lnTo>
                      <a:pt x="62" y="3"/>
                    </a:lnTo>
                    <a:lnTo>
                      <a:pt x="72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9" name="Freeform 483"/>
              <p:cNvSpPr>
                <a:spLocks/>
              </p:cNvSpPr>
              <p:nvPr/>
            </p:nvSpPr>
            <p:spPr bwMode="auto">
              <a:xfrm>
                <a:off x="5117" y="6467"/>
                <a:ext cx="114" cy="110"/>
              </a:xfrm>
              <a:custGeom>
                <a:avLst/>
                <a:gdLst/>
                <a:ahLst/>
                <a:cxnLst>
                  <a:cxn ang="0">
                    <a:pos x="114" y="55"/>
                  </a:cxn>
                  <a:cxn ang="0">
                    <a:pos x="111" y="70"/>
                  </a:cxn>
                  <a:cxn ang="0">
                    <a:pos x="104" y="86"/>
                  </a:cxn>
                  <a:cxn ang="0">
                    <a:pos x="91" y="98"/>
                  </a:cxn>
                  <a:cxn ang="0">
                    <a:pos x="75" y="107"/>
                  </a:cxn>
                  <a:cxn ang="0">
                    <a:pos x="59" y="110"/>
                  </a:cxn>
                  <a:cxn ang="0">
                    <a:pos x="39" y="107"/>
                  </a:cxn>
                  <a:cxn ang="0">
                    <a:pos x="22" y="98"/>
                  </a:cxn>
                  <a:cxn ang="0">
                    <a:pos x="9" y="86"/>
                  </a:cxn>
                  <a:cxn ang="0">
                    <a:pos x="3" y="70"/>
                  </a:cxn>
                  <a:cxn ang="0">
                    <a:pos x="0" y="55"/>
                  </a:cxn>
                  <a:cxn ang="0">
                    <a:pos x="3" y="37"/>
                  </a:cxn>
                  <a:cxn ang="0">
                    <a:pos x="9" y="21"/>
                  </a:cxn>
                  <a:cxn ang="0">
                    <a:pos x="22" y="9"/>
                  </a:cxn>
                  <a:cxn ang="0">
                    <a:pos x="39" y="3"/>
                  </a:cxn>
                  <a:cxn ang="0">
                    <a:pos x="59" y="0"/>
                  </a:cxn>
                  <a:cxn ang="0">
                    <a:pos x="75" y="3"/>
                  </a:cxn>
                  <a:cxn ang="0">
                    <a:pos x="91" y="9"/>
                  </a:cxn>
                  <a:cxn ang="0">
                    <a:pos x="104" y="21"/>
                  </a:cxn>
                  <a:cxn ang="0">
                    <a:pos x="111" y="37"/>
                  </a:cxn>
                  <a:cxn ang="0">
                    <a:pos x="114" y="55"/>
                  </a:cxn>
                </a:cxnLst>
                <a:rect l="0" t="0" r="r" b="b"/>
                <a:pathLst>
                  <a:path w="114" h="110">
                    <a:moveTo>
                      <a:pt x="114" y="55"/>
                    </a:moveTo>
                    <a:lnTo>
                      <a:pt x="111" y="70"/>
                    </a:lnTo>
                    <a:lnTo>
                      <a:pt x="104" y="86"/>
                    </a:lnTo>
                    <a:lnTo>
                      <a:pt x="91" y="98"/>
                    </a:lnTo>
                    <a:lnTo>
                      <a:pt x="75" y="107"/>
                    </a:lnTo>
                    <a:lnTo>
                      <a:pt x="59" y="110"/>
                    </a:lnTo>
                    <a:lnTo>
                      <a:pt x="39" y="107"/>
                    </a:lnTo>
                    <a:lnTo>
                      <a:pt x="22" y="98"/>
                    </a:lnTo>
                    <a:lnTo>
                      <a:pt x="9" y="86"/>
                    </a:lnTo>
                    <a:lnTo>
                      <a:pt x="3" y="70"/>
                    </a:lnTo>
                    <a:lnTo>
                      <a:pt x="0" y="55"/>
                    </a:lnTo>
                    <a:lnTo>
                      <a:pt x="3" y="37"/>
                    </a:lnTo>
                    <a:lnTo>
                      <a:pt x="9" y="21"/>
                    </a:lnTo>
                    <a:lnTo>
                      <a:pt x="22" y="9"/>
                    </a:lnTo>
                    <a:lnTo>
                      <a:pt x="39" y="3"/>
                    </a:lnTo>
                    <a:lnTo>
                      <a:pt x="59" y="0"/>
                    </a:lnTo>
                    <a:lnTo>
                      <a:pt x="75" y="3"/>
                    </a:lnTo>
                    <a:lnTo>
                      <a:pt x="91" y="9"/>
                    </a:lnTo>
                    <a:lnTo>
                      <a:pt x="104" y="21"/>
                    </a:lnTo>
                    <a:lnTo>
                      <a:pt x="111" y="37"/>
                    </a:lnTo>
                    <a:lnTo>
                      <a:pt x="114" y="55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0" name="Freeform 484"/>
              <p:cNvSpPr>
                <a:spLocks/>
              </p:cNvSpPr>
              <p:nvPr/>
            </p:nvSpPr>
            <p:spPr bwMode="auto">
              <a:xfrm>
                <a:off x="5100" y="6445"/>
                <a:ext cx="151" cy="142"/>
              </a:xfrm>
              <a:custGeom>
                <a:avLst/>
                <a:gdLst/>
                <a:ahLst/>
                <a:cxnLst>
                  <a:cxn ang="0">
                    <a:pos x="151" y="71"/>
                  </a:cxn>
                  <a:cxn ang="0">
                    <a:pos x="148" y="92"/>
                  </a:cxn>
                  <a:cxn ang="0">
                    <a:pos x="135" y="111"/>
                  </a:cxn>
                  <a:cxn ang="0">
                    <a:pos x="118" y="126"/>
                  </a:cxn>
                  <a:cxn ang="0">
                    <a:pos x="98" y="139"/>
                  </a:cxn>
                  <a:cxn ang="0">
                    <a:pos x="76" y="142"/>
                  </a:cxn>
                  <a:cxn ang="0">
                    <a:pos x="53" y="139"/>
                  </a:cxn>
                  <a:cxn ang="0">
                    <a:pos x="30" y="126"/>
                  </a:cxn>
                  <a:cxn ang="0">
                    <a:pos x="13" y="111"/>
                  </a:cxn>
                  <a:cxn ang="0">
                    <a:pos x="3" y="92"/>
                  </a:cxn>
                  <a:cxn ang="0">
                    <a:pos x="0" y="71"/>
                  </a:cxn>
                  <a:cxn ang="0">
                    <a:pos x="3" y="49"/>
                  </a:cxn>
                  <a:cxn ang="0">
                    <a:pos x="13" y="28"/>
                  </a:cxn>
                  <a:cxn ang="0">
                    <a:pos x="30" y="13"/>
                  </a:cxn>
                  <a:cxn ang="0">
                    <a:pos x="53" y="3"/>
                  </a:cxn>
                  <a:cxn ang="0">
                    <a:pos x="76" y="0"/>
                  </a:cxn>
                  <a:cxn ang="0">
                    <a:pos x="98" y="3"/>
                  </a:cxn>
                  <a:cxn ang="0">
                    <a:pos x="118" y="13"/>
                  </a:cxn>
                  <a:cxn ang="0">
                    <a:pos x="135" y="28"/>
                  </a:cxn>
                  <a:cxn ang="0">
                    <a:pos x="148" y="49"/>
                  </a:cxn>
                  <a:cxn ang="0">
                    <a:pos x="151" y="71"/>
                  </a:cxn>
                </a:cxnLst>
                <a:rect l="0" t="0" r="r" b="b"/>
                <a:pathLst>
                  <a:path w="151" h="142">
                    <a:moveTo>
                      <a:pt x="151" y="71"/>
                    </a:moveTo>
                    <a:lnTo>
                      <a:pt x="148" y="92"/>
                    </a:lnTo>
                    <a:lnTo>
                      <a:pt x="135" y="111"/>
                    </a:lnTo>
                    <a:lnTo>
                      <a:pt x="118" y="126"/>
                    </a:lnTo>
                    <a:lnTo>
                      <a:pt x="98" y="139"/>
                    </a:lnTo>
                    <a:lnTo>
                      <a:pt x="76" y="142"/>
                    </a:lnTo>
                    <a:lnTo>
                      <a:pt x="53" y="139"/>
                    </a:lnTo>
                    <a:lnTo>
                      <a:pt x="30" y="126"/>
                    </a:lnTo>
                    <a:lnTo>
                      <a:pt x="13" y="111"/>
                    </a:lnTo>
                    <a:lnTo>
                      <a:pt x="3" y="92"/>
                    </a:lnTo>
                    <a:lnTo>
                      <a:pt x="0" y="71"/>
                    </a:lnTo>
                    <a:lnTo>
                      <a:pt x="3" y="49"/>
                    </a:lnTo>
                    <a:lnTo>
                      <a:pt x="13" y="28"/>
                    </a:lnTo>
                    <a:lnTo>
                      <a:pt x="30" y="13"/>
                    </a:lnTo>
                    <a:lnTo>
                      <a:pt x="53" y="3"/>
                    </a:lnTo>
                    <a:lnTo>
                      <a:pt x="76" y="0"/>
                    </a:lnTo>
                    <a:lnTo>
                      <a:pt x="98" y="3"/>
                    </a:lnTo>
                    <a:lnTo>
                      <a:pt x="118" y="13"/>
                    </a:lnTo>
                    <a:lnTo>
                      <a:pt x="135" y="28"/>
                    </a:lnTo>
                    <a:lnTo>
                      <a:pt x="148" y="49"/>
                    </a:lnTo>
                    <a:lnTo>
                      <a:pt x="151" y="71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1" name="Line 485"/>
              <p:cNvSpPr>
                <a:spLocks noChangeShapeType="1"/>
              </p:cNvSpPr>
              <p:nvPr/>
            </p:nvSpPr>
            <p:spPr bwMode="auto">
              <a:xfrm>
                <a:off x="6306" y="6691"/>
                <a:ext cx="53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2" name="Line 486"/>
              <p:cNvSpPr>
                <a:spLocks noChangeShapeType="1"/>
              </p:cNvSpPr>
              <p:nvPr/>
            </p:nvSpPr>
            <p:spPr bwMode="auto">
              <a:xfrm>
                <a:off x="6306" y="6789"/>
                <a:ext cx="53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3" name="Line 487"/>
              <p:cNvSpPr>
                <a:spLocks noChangeShapeType="1"/>
              </p:cNvSpPr>
              <p:nvPr/>
            </p:nvSpPr>
            <p:spPr bwMode="auto">
              <a:xfrm>
                <a:off x="4831" y="6412"/>
                <a:ext cx="1" cy="279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4" name="Line 488"/>
              <p:cNvSpPr>
                <a:spLocks noChangeShapeType="1"/>
              </p:cNvSpPr>
              <p:nvPr/>
            </p:nvSpPr>
            <p:spPr bwMode="auto">
              <a:xfrm flipV="1">
                <a:off x="6362" y="6181"/>
                <a:ext cx="1" cy="389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5" name="Line 489"/>
              <p:cNvSpPr>
                <a:spLocks noChangeShapeType="1"/>
              </p:cNvSpPr>
              <p:nvPr/>
            </p:nvSpPr>
            <p:spPr bwMode="auto">
              <a:xfrm>
                <a:off x="6359" y="6412"/>
                <a:ext cx="1" cy="279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6" name="Line 490"/>
              <p:cNvSpPr>
                <a:spLocks noChangeShapeType="1"/>
              </p:cNvSpPr>
              <p:nvPr/>
            </p:nvSpPr>
            <p:spPr bwMode="auto">
              <a:xfrm>
                <a:off x="6362" y="4882"/>
                <a:ext cx="1" cy="5297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7" name="Line 491"/>
              <p:cNvSpPr>
                <a:spLocks noChangeShapeType="1"/>
              </p:cNvSpPr>
              <p:nvPr/>
            </p:nvSpPr>
            <p:spPr bwMode="auto">
              <a:xfrm>
                <a:off x="6362" y="4704"/>
                <a:ext cx="1" cy="65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8" name="Line 492"/>
              <p:cNvSpPr>
                <a:spLocks noChangeShapeType="1"/>
              </p:cNvSpPr>
              <p:nvPr/>
            </p:nvSpPr>
            <p:spPr bwMode="auto">
              <a:xfrm>
                <a:off x="4831" y="6412"/>
                <a:ext cx="1528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9" name="Freeform 493"/>
              <p:cNvSpPr>
                <a:spLocks/>
              </p:cNvSpPr>
              <p:nvPr/>
            </p:nvSpPr>
            <p:spPr bwMode="auto">
              <a:xfrm>
                <a:off x="4972" y="6240"/>
                <a:ext cx="82" cy="76"/>
              </a:xfrm>
              <a:custGeom>
                <a:avLst/>
                <a:gdLst/>
                <a:ahLst/>
                <a:cxnLst>
                  <a:cxn ang="0">
                    <a:pos x="82" y="39"/>
                  </a:cxn>
                  <a:cxn ang="0">
                    <a:pos x="82" y="52"/>
                  </a:cxn>
                  <a:cxn ang="0">
                    <a:pos x="76" y="61"/>
                  </a:cxn>
                  <a:cxn ang="0">
                    <a:pos x="66" y="70"/>
                  </a:cxn>
                  <a:cxn ang="0">
                    <a:pos x="56" y="76"/>
                  </a:cxn>
                  <a:cxn ang="0">
                    <a:pos x="43" y="76"/>
                  </a:cxn>
                  <a:cxn ang="0">
                    <a:pos x="30" y="76"/>
                  </a:cxn>
                  <a:cxn ang="0">
                    <a:pos x="17" y="70"/>
                  </a:cxn>
                  <a:cxn ang="0">
                    <a:pos x="7" y="61"/>
                  </a:cxn>
                  <a:cxn ang="0">
                    <a:pos x="4" y="52"/>
                  </a:cxn>
                  <a:cxn ang="0">
                    <a:pos x="0" y="39"/>
                  </a:cxn>
                  <a:cxn ang="0">
                    <a:pos x="4" y="27"/>
                  </a:cxn>
                  <a:cxn ang="0">
                    <a:pos x="7" y="15"/>
                  </a:cxn>
                  <a:cxn ang="0">
                    <a:pos x="17" y="9"/>
                  </a:cxn>
                  <a:cxn ang="0">
                    <a:pos x="30" y="3"/>
                  </a:cxn>
                  <a:cxn ang="0">
                    <a:pos x="43" y="0"/>
                  </a:cxn>
                  <a:cxn ang="0">
                    <a:pos x="56" y="3"/>
                  </a:cxn>
                  <a:cxn ang="0">
                    <a:pos x="66" y="9"/>
                  </a:cxn>
                  <a:cxn ang="0">
                    <a:pos x="76" y="15"/>
                  </a:cxn>
                  <a:cxn ang="0">
                    <a:pos x="82" y="27"/>
                  </a:cxn>
                  <a:cxn ang="0">
                    <a:pos x="82" y="39"/>
                  </a:cxn>
                </a:cxnLst>
                <a:rect l="0" t="0" r="r" b="b"/>
                <a:pathLst>
                  <a:path w="82" h="76">
                    <a:moveTo>
                      <a:pt x="82" y="39"/>
                    </a:moveTo>
                    <a:lnTo>
                      <a:pt x="82" y="52"/>
                    </a:lnTo>
                    <a:lnTo>
                      <a:pt x="76" y="61"/>
                    </a:lnTo>
                    <a:lnTo>
                      <a:pt x="66" y="70"/>
                    </a:lnTo>
                    <a:lnTo>
                      <a:pt x="56" y="76"/>
                    </a:lnTo>
                    <a:lnTo>
                      <a:pt x="43" y="76"/>
                    </a:lnTo>
                    <a:lnTo>
                      <a:pt x="30" y="76"/>
                    </a:lnTo>
                    <a:lnTo>
                      <a:pt x="17" y="70"/>
                    </a:lnTo>
                    <a:lnTo>
                      <a:pt x="7" y="61"/>
                    </a:lnTo>
                    <a:lnTo>
                      <a:pt x="4" y="52"/>
                    </a:lnTo>
                    <a:lnTo>
                      <a:pt x="0" y="39"/>
                    </a:lnTo>
                    <a:lnTo>
                      <a:pt x="4" y="27"/>
                    </a:lnTo>
                    <a:lnTo>
                      <a:pt x="7" y="15"/>
                    </a:lnTo>
                    <a:lnTo>
                      <a:pt x="17" y="9"/>
                    </a:lnTo>
                    <a:lnTo>
                      <a:pt x="30" y="3"/>
                    </a:lnTo>
                    <a:lnTo>
                      <a:pt x="43" y="0"/>
                    </a:lnTo>
                    <a:lnTo>
                      <a:pt x="56" y="3"/>
                    </a:lnTo>
                    <a:lnTo>
                      <a:pt x="66" y="9"/>
                    </a:lnTo>
                    <a:lnTo>
                      <a:pt x="76" y="15"/>
                    </a:lnTo>
                    <a:lnTo>
                      <a:pt x="82" y="27"/>
                    </a:lnTo>
                    <a:lnTo>
                      <a:pt x="82" y="39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0" name="Freeform 494"/>
              <p:cNvSpPr>
                <a:spLocks/>
              </p:cNvSpPr>
              <p:nvPr/>
            </p:nvSpPr>
            <p:spPr bwMode="auto">
              <a:xfrm>
                <a:off x="6149" y="5969"/>
                <a:ext cx="105" cy="99"/>
              </a:xfrm>
              <a:custGeom>
                <a:avLst/>
                <a:gdLst/>
                <a:ahLst/>
                <a:cxnLst>
                  <a:cxn ang="0">
                    <a:pos x="105" y="49"/>
                  </a:cxn>
                  <a:cxn ang="0">
                    <a:pos x="102" y="65"/>
                  </a:cxn>
                  <a:cxn ang="0">
                    <a:pos x="95" y="77"/>
                  </a:cxn>
                  <a:cxn ang="0">
                    <a:pos x="85" y="89"/>
                  </a:cxn>
                  <a:cxn ang="0">
                    <a:pos x="69" y="96"/>
                  </a:cxn>
                  <a:cxn ang="0">
                    <a:pos x="52" y="99"/>
                  </a:cxn>
                  <a:cxn ang="0">
                    <a:pos x="36" y="96"/>
                  </a:cxn>
                  <a:cxn ang="0">
                    <a:pos x="23" y="89"/>
                  </a:cxn>
                  <a:cxn ang="0">
                    <a:pos x="13" y="77"/>
                  </a:cxn>
                  <a:cxn ang="0">
                    <a:pos x="3" y="65"/>
                  </a:cxn>
                  <a:cxn ang="0">
                    <a:pos x="0" y="49"/>
                  </a:cxn>
                  <a:cxn ang="0">
                    <a:pos x="3" y="34"/>
                  </a:cxn>
                  <a:cxn ang="0">
                    <a:pos x="13" y="22"/>
                  </a:cxn>
                  <a:cxn ang="0">
                    <a:pos x="23" y="10"/>
                  </a:cxn>
                  <a:cxn ang="0">
                    <a:pos x="36" y="3"/>
                  </a:cxn>
                  <a:cxn ang="0">
                    <a:pos x="52" y="0"/>
                  </a:cxn>
                  <a:cxn ang="0">
                    <a:pos x="69" y="3"/>
                  </a:cxn>
                  <a:cxn ang="0">
                    <a:pos x="85" y="10"/>
                  </a:cxn>
                  <a:cxn ang="0">
                    <a:pos x="95" y="22"/>
                  </a:cxn>
                  <a:cxn ang="0">
                    <a:pos x="102" y="34"/>
                  </a:cxn>
                  <a:cxn ang="0">
                    <a:pos x="105" y="49"/>
                  </a:cxn>
                </a:cxnLst>
                <a:rect l="0" t="0" r="r" b="b"/>
                <a:pathLst>
                  <a:path w="105" h="99">
                    <a:moveTo>
                      <a:pt x="105" y="49"/>
                    </a:moveTo>
                    <a:lnTo>
                      <a:pt x="102" y="65"/>
                    </a:lnTo>
                    <a:lnTo>
                      <a:pt x="95" y="77"/>
                    </a:lnTo>
                    <a:lnTo>
                      <a:pt x="85" y="89"/>
                    </a:lnTo>
                    <a:lnTo>
                      <a:pt x="69" y="96"/>
                    </a:lnTo>
                    <a:lnTo>
                      <a:pt x="52" y="99"/>
                    </a:lnTo>
                    <a:lnTo>
                      <a:pt x="36" y="96"/>
                    </a:lnTo>
                    <a:lnTo>
                      <a:pt x="23" y="89"/>
                    </a:lnTo>
                    <a:lnTo>
                      <a:pt x="13" y="77"/>
                    </a:lnTo>
                    <a:lnTo>
                      <a:pt x="3" y="65"/>
                    </a:lnTo>
                    <a:lnTo>
                      <a:pt x="0" y="49"/>
                    </a:lnTo>
                    <a:lnTo>
                      <a:pt x="3" y="34"/>
                    </a:lnTo>
                    <a:lnTo>
                      <a:pt x="13" y="22"/>
                    </a:lnTo>
                    <a:lnTo>
                      <a:pt x="23" y="10"/>
                    </a:lnTo>
                    <a:lnTo>
                      <a:pt x="36" y="3"/>
                    </a:lnTo>
                    <a:lnTo>
                      <a:pt x="52" y="0"/>
                    </a:lnTo>
                    <a:lnTo>
                      <a:pt x="69" y="3"/>
                    </a:lnTo>
                    <a:lnTo>
                      <a:pt x="85" y="10"/>
                    </a:lnTo>
                    <a:lnTo>
                      <a:pt x="95" y="22"/>
                    </a:lnTo>
                    <a:lnTo>
                      <a:pt x="102" y="34"/>
                    </a:lnTo>
                    <a:lnTo>
                      <a:pt x="105" y="49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1" name="Freeform 495"/>
              <p:cNvSpPr>
                <a:spLocks/>
              </p:cNvSpPr>
              <p:nvPr/>
            </p:nvSpPr>
            <p:spPr bwMode="auto">
              <a:xfrm>
                <a:off x="6149" y="5632"/>
                <a:ext cx="105" cy="95"/>
              </a:xfrm>
              <a:custGeom>
                <a:avLst/>
                <a:gdLst/>
                <a:ahLst/>
                <a:cxnLst>
                  <a:cxn ang="0">
                    <a:pos x="105" y="46"/>
                  </a:cxn>
                  <a:cxn ang="0">
                    <a:pos x="102" y="61"/>
                  </a:cxn>
                  <a:cxn ang="0">
                    <a:pos x="95" y="76"/>
                  </a:cxn>
                  <a:cxn ang="0">
                    <a:pos x="85" y="86"/>
                  </a:cxn>
                  <a:cxn ang="0">
                    <a:pos x="69" y="92"/>
                  </a:cxn>
                  <a:cxn ang="0">
                    <a:pos x="52" y="95"/>
                  </a:cxn>
                  <a:cxn ang="0">
                    <a:pos x="36" y="92"/>
                  </a:cxn>
                  <a:cxn ang="0">
                    <a:pos x="23" y="86"/>
                  </a:cxn>
                  <a:cxn ang="0">
                    <a:pos x="13" y="76"/>
                  </a:cxn>
                  <a:cxn ang="0">
                    <a:pos x="3" y="61"/>
                  </a:cxn>
                  <a:cxn ang="0">
                    <a:pos x="0" y="46"/>
                  </a:cxn>
                  <a:cxn ang="0">
                    <a:pos x="3" y="33"/>
                  </a:cxn>
                  <a:cxn ang="0">
                    <a:pos x="13" y="18"/>
                  </a:cxn>
                  <a:cxn ang="0">
                    <a:pos x="23" y="9"/>
                  </a:cxn>
                  <a:cxn ang="0">
                    <a:pos x="36" y="0"/>
                  </a:cxn>
                  <a:cxn ang="0">
                    <a:pos x="52" y="0"/>
                  </a:cxn>
                  <a:cxn ang="0">
                    <a:pos x="69" y="0"/>
                  </a:cxn>
                  <a:cxn ang="0">
                    <a:pos x="85" y="9"/>
                  </a:cxn>
                  <a:cxn ang="0">
                    <a:pos x="95" y="18"/>
                  </a:cxn>
                  <a:cxn ang="0">
                    <a:pos x="102" y="33"/>
                  </a:cxn>
                  <a:cxn ang="0">
                    <a:pos x="105" y="46"/>
                  </a:cxn>
                </a:cxnLst>
                <a:rect l="0" t="0" r="r" b="b"/>
                <a:pathLst>
                  <a:path w="105" h="95">
                    <a:moveTo>
                      <a:pt x="105" y="46"/>
                    </a:moveTo>
                    <a:lnTo>
                      <a:pt x="102" y="61"/>
                    </a:lnTo>
                    <a:lnTo>
                      <a:pt x="95" y="76"/>
                    </a:lnTo>
                    <a:lnTo>
                      <a:pt x="85" y="86"/>
                    </a:lnTo>
                    <a:lnTo>
                      <a:pt x="69" y="92"/>
                    </a:lnTo>
                    <a:lnTo>
                      <a:pt x="52" y="95"/>
                    </a:lnTo>
                    <a:lnTo>
                      <a:pt x="36" y="92"/>
                    </a:lnTo>
                    <a:lnTo>
                      <a:pt x="23" y="86"/>
                    </a:lnTo>
                    <a:lnTo>
                      <a:pt x="13" y="76"/>
                    </a:lnTo>
                    <a:lnTo>
                      <a:pt x="3" y="61"/>
                    </a:lnTo>
                    <a:lnTo>
                      <a:pt x="0" y="46"/>
                    </a:lnTo>
                    <a:lnTo>
                      <a:pt x="3" y="33"/>
                    </a:lnTo>
                    <a:lnTo>
                      <a:pt x="13" y="18"/>
                    </a:lnTo>
                    <a:lnTo>
                      <a:pt x="23" y="9"/>
                    </a:lnTo>
                    <a:lnTo>
                      <a:pt x="36" y="0"/>
                    </a:lnTo>
                    <a:lnTo>
                      <a:pt x="52" y="0"/>
                    </a:lnTo>
                    <a:lnTo>
                      <a:pt x="69" y="0"/>
                    </a:lnTo>
                    <a:lnTo>
                      <a:pt x="85" y="9"/>
                    </a:lnTo>
                    <a:lnTo>
                      <a:pt x="95" y="18"/>
                    </a:lnTo>
                    <a:lnTo>
                      <a:pt x="102" y="33"/>
                    </a:lnTo>
                    <a:lnTo>
                      <a:pt x="105" y="46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2" name="Freeform 496"/>
              <p:cNvSpPr>
                <a:spLocks/>
              </p:cNvSpPr>
              <p:nvPr/>
            </p:nvSpPr>
            <p:spPr bwMode="auto">
              <a:xfrm>
                <a:off x="6106" y="6212"/>
                <a:ext cx="141" cy="135"/>
              </a:xfrm>
              <a:custGeom>
                <a:avLst/>
                <a:gdLst/>
                <a:ahLst/>
                <a:cxnLst>
                  <a:cxn ang="0">
                    <a:pos x="141" y="67"/>
                  </a:cxn>
                  <a:cxn ang="0">
                    <a:pos x="138" y="89"/>
                  </a:cxn>
                  <a:cxn ang="0">
                    <a:pos x="128" y="107"/>
                  </a:cxn>
                  <a:cxn ang="0">
                    <a:pos x="112" y="120"/>
                  </a:cxn>
                  <a:cxn ang="0">
                    <a:pos x="92" y="129"/>
                  </a:cxn>
                  <a:cxn ang="0">
                    <a:pos x="69" y="135"/>
                  </a:cxn>
                  <a:cxn ang="0">
                    <a:pos x="49" y="129"/>
                  </a:cxn>
                  <a:cxn ang="0">
                    <a:pos x="30" y="120"/>
                  </a:cxn>
                  <a:cxn ang="0">
                    <a:pos x="13" y="107"/>
                  </a:cxn>
                  <a:cxn ang="0">
                    <a:pos x="4" y="89"/>
                  </a:cxn>
                  <a:cxn ang="0">
                    <a:pos x="0" y="67"/>
                  </a:cxn>
                  <a:cxn ang="0">
                    <a:pos x="4" y="46"/>
                  </a:cxn>
                  <a:cxn ang="0">
                    <a:pos x="13" y="28"/>
                  </a:cxn>
                  <a:cxn ang="0">
                    <a:pos x="30" y="12"/>
                  </a:cxn>
                  <a:cxn ang="0">
                    <a:pos x="49" y="3"/>
                  </a:cxn>
                  <a:cxn ang="0">
                    <a:pos x="69" y="0"/>
                  </a:cxn>
                  <a:cxn ang="0">
                    <a:pos x="92" y="3"/>
                  </a:cxn>
                  <a:cxn ang="0">
                    <a:pos x="112" y="12"/>
                  </a:cxn>
                  <a:cxn ang="0">
                    <a:pos x="128" y="28"/>
                  </a:cxn>
                  <a:cxn ang="0">
                    <a:pos x="138" y="46"/>
                  </a:cxn>
                  <a:cxn ang="0">
                    <a:pos x="141" y="67"/>
                  </a:cxn>
                </a:cxnLst>
                <a:rect l="0" t="0" r="r" b="b"/>
                <a:pathLst>
                  <a:path w="141" h="135">
                    <a:moveTo>
                      <a:pt x="141" y="67"/>
                    </a:moveTo>
                    <a:lnTo>
                      <a:pt x="138" y="89"/>
                    </a:lnTo>
                    <a:lnTo>
                      <a:pt x="128" y="107"/>
                    </a:lnTo>
                    <a:lnTo>
                      <a:pt x="112" y="120"/>
                    </a:lnTo>
                    <a:lnTo>
                      <a:pt x="92" y="129"/>
                    </a:lnTo>
                    <a:lnTo>
                      <a:pt x="69" y="135"/>
                    </a:lnTo>
                    <a:lnTo>
                      <a:pt x="49" y="129"/>
                    </a:lnTo>
                    <a:lnTo>
                      <a:pt x="30" y="120"/>
                    </a:lnTo>
                    <a:lnTo>
                      <a:pt x="13" y="107"/>
                    </a:lnTo>
                    <a:lnTo>
                      <a:pt x="4" y="89"/>
                    </a:lnTo>
                    <a:lnTo>
                      <a:pt x="0" y="67"/>
                    </a:lnTo>
                    <a:lnTo>
                      <a:pt x="4" y="46"/>
                    </a:lnTo>
                    <a:lnTo>
                      <a:pt x="13" y="28"/>
                    </a:lnTo>
                    <a:lnTo>
                      <a:pt x="30" y="12"/>
                    </a:lnTo>
                    <a:lnTo>
                      <a:pt x="49" y="3"/>
                    </a:lnTo>
                    <a:lnTo>
                      <a:pt x="69" y="0"/>
                    </a:lnTo>
                    <a:lnTo>
                      <a:pt x="92" y="3"/>
                    </a:lnTo>
                    <a:lnTo>
                      <a:pt x="112" y="12"/>
                    </a:lnTo>
                    <a:lnTo>
                      <a:pt x="128" y="28"/>
                    </a:lnTo>
                    <a:lnTo>
                      <a:pt x="138" y="46"/>
                    </a:lnTo>
                    <a:lnTo>
                      <a:pt x="141" y="67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3" name="Freeform 497"/>
              <p:cNvSpPr>
                <a:spLocks/>
              </p:cNvSpPr>
              <p:nvPr/>
            </p:nvSpPr>
            <p:spPr bwMode="auto">
              <a:xfrm>
                <a:off x="6149" y="5291"/>
                <a:ext cx="105" cy="98"/>
              </a:xfrm>
              <a:custGeom>
                <a:avLst/>
                <a:gdLst/>
                <a:ahLst/>
                <a:cxnLst>
                  <a:cxn ang="0">
                    <a:pos x="105" y="49"/>
                  </a:cxn>
                  <a:cxn ang="0">
                    <a:pos x="102" y="64"/>
                  </a:cxn>
                  <a:cxn ang="0">
                    <a:pos x="95" y="76"/>
                  </a:cxn>
                  <a:cxn ang="0">
                    <a:pos x="85" y="89"/>
                  </a:cxn>
                  <a:cxn ang="0">
                    <a:pos x="69" y="95"/>
                  </a:cxn>
                  <a:cxn ang="0">
                    <a:pos x="52" y="98"/>
                  </a:cxn>
                  <a:cxn ang="0">
                    <a:pos x="36" y="95"/>
                  </a:cxn>
                  <a:cxn ang="0">
                    <a:pos x="23" y="89"/>
                  </a:cxn>
                  <a:cxn ang="0">
                    <a:pos x="13" y="76"/>
                  </a:cxn>
                  <a:cxn ang="0">
                    <a:pos x="3" y="64"/>
                  </a:cxn>
                  <a:cxn ang="0">
                    <a:pos x="0" y="49"/>
                  </a:cxn>
                  <a:cxn ang="0">
                    <a:pos x="3" y="33"/>
                  </a:cxn>
                  <a:cxn ang="0">
                    <a:pos x="13" y="21"/>
                  </a:cxn>
                  <a:cxn ang="0">
                    <a:pos x="23" y="9"/>
                  </a:cxn>
                  <a:cxn ang="0">
                    <a:pos x="36" y="3"/>
                  </a:cxn>
                  <a:cxn ang="0">
                    <a:pos x="52" y="0"/>
                  </a:cxn>
                  <a:cxn ang="0">
                    <a:pos x="69" y="3"/>
                  </a:cxn>
                  <a:cxn ang="0">
                    <a:pos x="85" y="9"/>
                  </a:cxn>
                  <a:cxn ang="0">
                    <a:pos x="95" y="21"/>
                  </a:cxn>
                  <a:cxn ang="0">
                    <a:pos x="102" y="33"/>
                  </a:cxn>
                  <a:cxn ang="0">
                    <a:pos x="105" y="49"/>
                  </a:cxn>
                </a:cxnLst>
                <a:rect l="0" t="0" r="r" b="b"/>
                <a:pathLst>
                  <a:path w="105" h="98">
                    <a:moveTo>
                      <a:pt x="105" y="49"/>
                    </a:moveTo>
                    <a:lnTo>
                      <a:pt x="102" y="64"/>
                    </a:lnTo>
                    <a:lnTo>
                      <a:pt x="95" y="76"/>
                    </a:lnTo>
                    <a:lnTo>
                      <a:pt x="85" y="89"/>
                    </a:lnTo>
                    <a:lnTo>
                      <a:pt x="69" y="95"/>
                    </a:lnTo>
                    <a:lnTo>
                      <a:pt x="52" y="98"/>
                    </a:lnTo>
                    <a:lnTo>
                      <a:pt x="36" y="95"/>
                    </a:lnTo>
                    <a:lnTo>
                      <a:pt x="23" y="89"/>
                    </a:lnTo>
                    <a:lnTo>
                      <a:pt x="13" y="76"/>
                    </a:lnTo>
                    <a:lnTo>
                      <a:pt x="3" y="64"/>
                    </a:lnTo>
                    <a:lnTo>
                      <a:pt x="0" y="49"/>
                    </a:lnTo>
                    <a:lnTo>
                      <a:pt x="3" y="33"/>
                    </a:lnTo>
                    <a:lnTo>
                      <a:pt x="13" y="21"/>
                    </a:lnTo>
                    <a:lnTo>
                      <a:pt x="23" y="9"/>
                    </a:lnTo>
                    <a:lnTo>
                      <a:pt x="36" y="3"/>
                    </a:lnTo>
                    <a:lnTo>
                      <a:pt x="52" y="0"/>
                    </a:lnTo>
                    <a:lnTo>
                      <a:pt x="69" y="3"/>
                    </a:lnTo>
                    <a:lnTo>
                      <a:pt x="85" y="9"/>
                    </a:lnTo>
                    <a:lnTo>
                      <a:pt x="95" y="21"/>
                    </a:lnTo>
                    <a:lnTo>
                      <a:pt x="102" y="33"/>
                    </a:lnTo>
                    <a:lnTo>
                      <a:pt x="105" y="49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4" name="Line 498"/>
              <p:cNvSpPr>
                <a:spLocks noChangeShapeType="1"/>
              </p:cNvSpPr>
              <p:nvPr/>
            </p:nvSpPr>
            <p:spPr bwMode="auto">
              <a:xfrm flipV="1">
                <a:off x="6169" y="5997"/>
                <a:ext cx="1" cy="43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5" name="Line 499"/>
              <p:cNvSpPr>
                <a:spLocks noChangeShapeType="1"/>
              </p:cNvSpPr>
              <p:nvPr/>
            </p:nvSpPr>
            <p:spPr bwMode="auto">
              <a:xfrm flipV="1">
                <a:off x="6169" y="5656"/>
                <a:ext cx="1" cy="4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6" name="Line 500"/>
              <p:cNvSpPr>
                <a:spLocks noChangeShapeType="1"/>
              </p:cNvSpPr>
              <p:nvPr/>
            </p:nvSpPr>
            <p:spPr bwMode="auto">
              <a:xfrm flipH="1">
                <a:off x="6169" y="6040"/>
                <a:ext cx="68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7" name="Line 501"/>
              <p:cNvSpPr>
                <a:spLocks noChangeShapeType="1"/>
              </p:cNvSpPr>
              <p:nvPr/>
            </p:nvSpPr>
            <p:spPr bwMode="auto">
              <a:xfrm flipV="1">
                <a:off x="6237" y="5997"/>
                <a:ext cx="1" cy="43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8" name="Line 502"/>
              <p:cNvSpPr>
                <a:spLocks noChangeShapeType="1"/>
              </p:cNvSpPr>
              <p:nvPr/>
            </p:nvSpPr>
            <p:spPr bwMode="auto">
              <a:xfrm flipH="1">
                <a:off x="6169" y="5997"/>
                <a:ext cx="68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9" name="Line 503"/>
              <p:cNvSpPr>
                <a:spLocks noChangeShapeType="1"/>
              </p:cNvSpPr>
              <p:nvPr/>
            </p:nvSpPr>
            <p:spPr bwMode="auto">
              <a:xfrm flipH="1">
                <a:off x="6169" y="5702"/>
                <a:ext cx="68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00" name="Line 504"/>
              <p:cNvSpPr>
                <a:spLocks noChangeShapeType="1"/>
              </p:cNvSpPr>
              <p:nvPr/>
            </p:nvSpPr>
            <p:spPr bwMode="auto">
              <a:xfrm flipV="1">
                <a:off x="6237" y="5656"/>
                <a:ext cx="1" cy="4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01" name="Line 505"/>
              <p:cNvSpPr>
                <a:spLocks noChangeShapeType="1"/>
              </p:cNvSpPr>
              <p:nvPr/>
            </p:nvSpPr>
            <p:spPr bwMode="auto">
              <a:xfrm flipH="1">
                <a:off x="6169" y="5656"/>
                <a:ext cx="68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02" name="Line 506"/>
              <p:cNvSpPr>
                <a:spLocks noChangeShapeType="1"/>
              </p:cNvSpPr>
              <p:nvPr/>
            </p:nvSpPr>
            <p:spPr bwMode="auto">
              <a:xfrm flipV="1">
                <a:off x="6267" y="5552"/>
                <a:ext cx="1" cy="255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03" name="Line 507"/>
              <p:cNvSpPr>
                <a:spLocks noChangeShapeType="1"/>
              </p:cNvSpPr>
              <p:nvPr/>
            </p:nvSpPr>
            <p:spPr bwMode="auto">
              <a:xfrm flipV="1">
                <a:off x="6139" y="5552"/>
                <a:ext cx="1" cy="255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04" name="Line 508"/>
              <p:cNvSpPr>
                <a:spLocks noChangeShapeType="1"/>
              </p:cNvSpPr>
              <p:nvPr/>
            </p:nvSpPr>
            <p:spPr bwMode="auto">
              <a:xfrm flipV="1">
                <a:off x="6139" y="5893"/>
                <a:ext cx="1" cy="25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05" name="Line 509"/>
              <p:cNvSpPr>
                <a:spLocks noChangeShapeType="1"/>
              </p:cNvSpPr>
              <p:nvPr/>
            </p:nvSpPr>
            <p:spPr bwMode="auto">
              <a:xfrm flipV="1">
                <a:off x="6267" y="5893"/>
                <a:ext cx="1" cy="25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06" name="Line 510"/>
              <p:cNvSpPr>
                <a:spLocks noChangeShapeType="1"/>
              </p:cNvSpPr>
              <p:nvPr/>
            </p:nvSpPr>
            <p:spPr bwMode="auto">
              <a:xfrm flipH="1">
                <a:off x="6139" y="5552"/>
                <a:ext cx="128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07" name="Line 511"/>
              <p:cNvSpPr>
                <a:spLocks noChangeShapeType="1"/>
              </p:cNvSpPr>
              <p:nvPr/>
            </p:nvSpPr>
            <p:spPr bwMode="auto">
              <a:xfrm>
                <a:off x="6139" y="5807"/>
                <a:ext cx="128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08" name="Line 512"/>
              <p:cNvSpPr>
                <a:spLocks noChangeShapeType="1"/>
              </p:cNvSpPr>
              <p:nvPr/>
            </p:nvSpPr>
            <p:spPr bwMode="auto">
              <a:xfrm>
                <a:off x="6139" y="6144"/>
                <a:ext cx="128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09" name="Line 513"/>
              <p:cNvSpPr>
                <a:spLocks noChangeShapeType="1"/>
              </p:cNvSpPr>
              <p:nvPr/>
            </p:nvSpPr>
            <p:spPr bwMode="auto">
              <a:xfrm>
                <a:off x="6139" y="5893"/>
                <a:ext cx="128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10" name="Line 514"/>
              <p:cNvSpPr>
                <a:spLocks noChangeShapeType="1"/>
              </p:cNvSpPr>
              <p:nvPr/>
            </p:nvSpPr>
            <p:spPr bwMode="auto">
              <a:xfrm>
                <a:off x="4884" y="6399"/>
                <a:ext cx="1422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11" name="Line 515"/>
              <p:cNvSpPr>
                <a:spLocks noChangeShapeType="1"/>
              </p:cNvSpPr>
              <p:nvPr/>
            </p:nvSpPr>
            <p:spPr bwMode="auto">
              <a:xfrm flipH="1">
                <a:off x="6169" y="5361"/>
                <a:ext cx="68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12" name="Line 516"/>
              <p:cNvSpPr>
                <a:spLocks noChangeShapeType="1"/>
              </p:cNvSpPr>
              <p:nvPr/>
            </p:nvSpPr>
            <p:spPr bwMode="auto">
              <a:xfrm flipH="1">
                <a:off x="6169" y="5318"/>
                <a:ext cx="68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13" name="Line 517"/>
              <p:cNvSpPr>
                <a:spLocks noChangeShapeType="1"/>
              </p:cNvSpPr>
              <p:nvPr/>
            </p:nvSpPr>
            <p:spPr bwMode="auto">
              <a:xfrm flipV="1">
                <a:off x="6169" y="5318"/>
                <a:ext cx="1" cy="43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14" name="Line 518"/>
              <p:cNvSpPr>
                <a:spLocks noChangeShapeType="1"/>
              </p:cNvSpPr>
              <p:nvPr/>
            </p:nvSpPr>
            <p:spPr bwMode="auto">
              <a:xfrm flipV="1">
                <a:off x="6237" y="5318"/>
                <a:ext cx="1" cy="43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15" name="Line 519"/>
              <p:cNvSpPr>
                <a:spLocks noChangeShapeType="1"/>
              </p:cNvSpPr>
              <p:nvPr/>
            </p:nvSpPr>
            <p:spPr bwMode="auto">
              <a:xfrm flipV="1">
                <a:off x="6267" y="5211"/>
                <a:ext cx="1" cy="255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16" name="Line 520"/>
              <p:cNvSpPr>
                <a:spLocks noChangeShapeType="1"/>
              </p:cNvSpPr>
              <p:nvPr/>
            </p:nvSpPr>
            <p:spPr bwMode="auto">
              <a:xfrm flipV="1">
                <a:off x="6139" y="5211"/>
                <a:ext cx="1" cy="255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17" name="Line 521"/>
              <p:cNvSpPr>
                <a:spLocks noChangeShapeType="1"/>
              </p:cNvSpPr>
              <p:nvPr/>
            </p:nvSpPr>
            <p:spPr bwMode="auto">
              <a:xfrm flipH="1">
                <a:off x="6139" y="5466"/>
                <a:ext cx="128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18" name="Line 522"/>
              <p:cNvSpPr>
                <a:spLocks noChangeShapeType="1"/>
              </p:cNvSpPr>
              <p:nvPr/>
            </p:nvSpPr>
            <p:spPr bwMode="auto">
              <a:xfrm flipH="1">
                <a:off x="6139" y="5211"/>
                <a:ext cx="128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19" name="Line 523"/>
              <p:cNvSpPr>
                <a:spLocks noChangeShapeType="1"/>
              </p:cNvSpPr>
              <p:nvPr/>
            </p:nvSpPr>
            <p:spPr bwMode="auto">
              <a:xfrm>
                <a:off x="5654" y="5060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20" name="Line 524"/>
              <p:cNvSpPr>
                <a:spLocks noChangeShapeType="1"/>
              </p:cNvSpPr>
              <p:nvPr/>
            </p:nvSpPr>
            <p:spPr bwMode="auto">
              <a:xfrm flipH="1">
                <a:off x="5638" y="5076"/>
                <a:ext cx="1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21" name="Line 525"/>
              <p:cNvSpPr>
                <a:spLocks noChangeShapeType="1"/>
              </p:cNvSpPr>
              <p:nvPr/>
            </p:nvSpPr>
            <p:spPr bwMode="auto">
              <a:xfrm flipH="1">
                <a:off x="5638" y="5060"/>
                <a:ext cx="1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22" name="Line 526"/>
              <p:cNvSpPr>
                <a:spLocks noChangeShapeType="1"/>
              </p:cNvSpPr>
              <p:nvPr/>
            </p:nvSpPr>
            <p:spPr bwMode="auto">
              <a:xfrm>
                <a:off x="5638" y="5060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23" name="Line 527"/>
              <p:cNvSpPr>
                <a:spLocks noChangeShapeType="1"/>
              </p:cNvSpPr>
              <p:nvPr/>
            </p:nvSpPr>
            <p:spPr bwMode="auto">
              <a:xfrm>
                <a:off x="5720" y="5060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24" name="Line 528"/>
              <p:cNvSpPr>
                <a:spLocks noChangeShapeType="1"/>
              </p:cNvSpPr>
              <p:nvPr/>
            </p:nvSpPr>
            <p:spPr bwMode="auto">
              <a:xfrm flipH="1">
                <a:off x="5703" y="5076"/>
                <a:ext cx="17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25" name="Line 529"/>
              <p:cNvSpPr>
                <a:spLocks noChangeShapeType="1"/>
              </p:cNvSpPr>
              <p:nvPr/>
            </p:nvSpPr>
            <p:spPr bwMode="auto">
              <a:xfrm flipH="1">
                <a:off x="5703" y="5060"/>
                <a:ext cx="17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26" name="Line 530"/>
              <p:cNvSpPr>
                <a:spLocks noChangeShapeType="1"/>
              </p:cNvSpPr>
              <p:nvPr/>
            </p:nvSpPr>
            <p:spPr bwMode="auto">
              <a:xfrm>
                <a:off x="5703" y="5060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27" name="Line 531"/>
              <p:cNvSpPr>
                <a:spLocks noChangeShapeType="1"/>
              </p:cNvSpPr>
              <p:nvPr/>
            </p:nvSpPr>
            <p:spPr bwMode="auto">
              <a:xfrm>
                <a:off x="5785" y="5060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28" name="Line 532"/>
              <p:cNvSpPr>
                <a:spLocks noChangeShapeType="1"/>
              </p:cNvSpPr>
              <p:nvPr/>
            </p:nvSpPr>
            <p:spPr bwMode="auto">
              <a:xfrm flipH="1">
                <a:off x="5769" y="5076"/>
                <a:ext cx="1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29" name="Line 533"/>
              <p:cNvSpPr>
                <a:spLocks noChangeShapeType="1"/>
              </p:cNvSpPr>
              <p:nvPr/>
            </p:nvSpPr>
            <p:spPr bwMode="auto">
              <a:xfrm flipH="1">
                <a:off x="5769" y="5060"/>
                <a:ext cx="1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30" name="Line 534"/>
              <p:cNvSpPr>
                <a:spLocks noChangeShapeType="1"/>
              </p:cNvSpPr>
              <p:nvPr/>
            </p:nvSpPr>
            <p:spPr bwMode="auto">
              <a:xfrm>
                <a:off x="5769" y="5060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31" name="Line 535"/>
              <p:cNvSpPr>
                <a:spLocks noChangeShapeType="1"/>
              </p:cNvSpPr>
              <p:nvPr/>
            </p:nvSpPr>
            <p:spPr bwMode="auto">
              <a:xfrm>
                <a:off x="5847" y="5060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32" name="Line 536"/>
              <p:cNvSpPr>
                <a:spLocks noChangeShapeType="1"/>
              </p:cNvSpPr>
              <p:nvPr/>
            </p:nvSpPr>
            <p:spPr bwMode="auto">
              <a:xfrm flipH="1">
                <a:off x="5831" y="5076"/>
                <a:ext cx="1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33" name="Line 537"/>
              <p:cNvSpPr>
                <a:spLocks noChangeShapeType="1"/>
              </p:cNvSpPr>
              <p:nvPr/>
            </p:nvSpPr>
            <p:spPr bwMode="auto">
              <a:xfrm flipH="1">
                <a:off x="5831" y="5060"/>
                <a:ext cx="1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34" name="Line 538"/>
              <p:cNvSpPr>
                <a:spLocks noChangeShapeType="1"/>
              </p:cNvSpPr>
              <p:nvPr/>
            </p:nvSpPr>
            <p:spPr bwMode="auto">
              <a:xfrm>
                <a:off x="5831" y="5060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35" name="Line 539"/>
              <p:cNvSpPr>
                <a:spLocks noChangeShapeType="1"/>
              </p:cNvSpPr>
              <p:nvPr/>
            </p:nvSpPr>
            <p:spPr bwMode="auto">
              <a:xfrm>
                <a:off x="5913" y="5060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36" name="Line 540"/>
              <p:cNvSpPr>
                <a:spLocks noChangeShapeType="1"/>
              </p:cNvSpPr>
              <p:nvPr/>
            </p:nvSpPr>
            <p:spPr bwMode="auto">
              <a:xfrm flipH="1">
                <a:off x="5897" y="5076"/>
                <a:ext cx="1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37" name="Line 541"/>
              <p:cNvSpPr>
                <a:spLocks noChangeShapeType="1"/>
              </p:cNvSpPr>
              <p:nvPr/>
            </p:nvSpPr>
            <p:spPr bwMode="auto">
              <a:xfrm flipH="1">
                <a:off x="5897" y="5060"/>
                <a:ext cx="1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38" name="Line 542"/>
              <p:cNvSpPr>
                <a:spLocks noChangeShapeType="1"/>
              </p:cNvSpPr>
              <p:nvPr/>
            </p:nvSpPr>
            <p:spPr bwMode="auto">
              <a:xfrm>
                <a:off x="5897" y="5060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39" name="Line 543"/>
              <p:cNvSpPr>
                <a:spLocks noChangeShapeType="1"/>
              </p:cNvSpPr>
              <p:nvPr/>
            </p:nvSpPr>
            <p:spPr bwMode="auto">
              <a:xfrm flipH="1">
                <a:off x="5962" y="5076"/>
                <a:ext cx="1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40" name="Line 544"/>
              <p:cNvSpPr>
                <a:spLocks noChangeShapeType="1"/>
              </p:cNvSpPr>
              <p:nvPr/>
            </p:nvSpPr>
            <p:spPr bwMode="auto">
              <a:xfrm flipH="1">
                <a:off x="5962" y="5060"/>
                <a:ext cx="1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41" name="Line 545"/>
              <p:cNvSpPr>
                <a:spLocks noChangeShapeType="1"/>
              </p:cNvSpPr>
              <p:nvPr/>
            </p:nvSpPr>
            <p:spPr bwMode="auto">
              <a:xfrm>
                <a:off x="5962" y="5060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42" name="Line 546"/>
              <p:cNvSpPr>
                <a:spLocks noChangeShapeType="1"/>
              </p:cNvSpPr>
              <p:nvPr/>
            </p:nvSpPr>
            <p:spPr bwMode="auto">
              <a:xfrm>
                <a:off x="5978" y="5060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43" name="Line 547"/>
              <p:cNvSpPr>
                <a:spLocks noChangeShapeType="1"/>
              </p:cNvSpPr>
              <p:nvPr/>
            </p:nvSpPr>
            <p:spPr bwMode="auto">
              <a:xfrm>
                <a:off x="5674" y="5103"/>
                <a:ext cx="1" cy="22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44" name="Line 548"/>
              <p:cNvSpPr>
                <a:spLocks noChangeShapeType="1"/>
              </p:cNvSpPr>
              <p:nvPr/>
            </p:nvSpPr>
            <p:spPr bwMode="auto">
              <a:xfrm>
                <a:off x="5634" y="5103"/>
                <a:ext cx="1" cy="22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45" name="Line 549"/>
              <p:cNvSpPr>
                <a:spLocks noChangeShapeType="1"/>
              </p:cNvSpPr>
              <p:nvPr/>
            </p:nvSpPr>
            <p:spPr bwMode="auto">
              <a:xfrm>
                <a:off x="5942" y="5103"/>
                <a:ext cx="1" cy="22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46" name="Line 550"/>
              <p:cNvSpPr>
                <a:spLocks noChangeShapeType="1"/>
              </p:cNvSpPr>
              <p:nvPr/>
            </p:nvSpPr>
            <p:spPr bwMode="auto">
              <a:xfrm>
                <a:off x="5982" y="5103"/>
                <a:ext cx="1" cy="22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47" name="Line 551"/>
              <p:cNvSpPr>
                <a:spLocks noChangeShapeType="1"/>
              </p:cNvSpPr>
              <p:nvPr/>
            </p:nvSpPr>
            <p:spPr bwMode="auto">
              <a:xfrm>
                <a:off x="5605" y="5005"/>
                <a:ext cx="1" cy="98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48" name="Line 552"/>
              <p:cNvSpPr>
                <a:spLocks noChangeShapeType="1"/>
              </p:cNvSpPr>
              <p:nvPr/>
            </p:nvSpPr>
            <p:spPr bwMode="auto">
              <a:xfrm>
                <a:off x="5582" y="4984"/>
                <a:ext cx="1" cy="14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49" name="Line 553"/>
              <p:cNvSpPr>
                <a:spLocks noChangeShapeType="1"/>
              </p:cNvSpPr>
              <p:nvPr/>
            </p:nvSpPr>
            <p:spPr bwMode="auto">
              <a:xfrm flipH="1">
                <a:off x="5605" y="5005"/>
                <a:ext cx="40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50" name="Line 554"/>
              <p:cNvSpPr>
                <a:spLocks noChangeShapeType="1"/>
              </p:cNvSpPr>
              <p:nvPr/>
            </p:nvSpPr>
            <p:spPr bwMode="auto">
              <a:xfrm>
                <a:off x="6011" y="5005"/>
                <a:ext cx="1" cy="98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51" name="Line 555"/>
              <p:cNvSpPr>
                <a:spLocks noChangeShapeType="1"/>
              </p:cNvSpPr>
              <p:nvPr/>
            </p:nvSpPr>
            <p:spPr bwMode="auto">
              <a:xfrm flipH="1">
                <a:off x="5605" y="5103"/>
                <a:ext cx="40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52" name="Line 556"/>
              <p:cNvSpPr>
                <a:spLocks noChangeShapeType="1"/>
              </p:cNvSpPr>
              <p:nvPr/>
            </p:nvSpPr>
            <p:spPr bwMode="auto">
              <a:xfrm flipH="1">
                <a:off x="5582" y="4984"/>
                <a:ext cx="452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53" name="Line 557"/>
              <p:cNvSpPr>
                <a:spLocks noChangeShapeType="1"/>
              </p:cNvSpPr>
              <p:nvPr/>
            </p:nvSpPr>
            <p:spPr bwMode="auto">
              <a:xfrm>
                <a:off x="6034" y="4984"/>
                <a:ext cx="1" cy="14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54" name="Line 558"/>
              <p:cNvSpPr>
                <a:spLocks noChangeShapeType="1"/>
              </p:cNvSpPr>
              <p:nvPr/>
            </p:nvSpPr>
            <p:spPr bwMode="auto">
              <a:xfrm flipH="1">
                <a:off x="5582" y="5125"/>
                <a:ext cx="452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55" name="Line 559"/>
              <p:cNvSpPr>
                <a:spLocks noChangeShapeType="1"/>
              </p:cNvSpPr>
              <p:nvPr/>
            </p:nvSpPr>
            <p:spPr bwMode="auto">
              <a:xfrm>
                <a:off x="4884" y="4947"/>
                <a:ext cx="1422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56" name="Line 560"/>
              <p:cNvSpPr>
                <a:spLocks noChangeShapeType="1"/>
              </p:cNvSpPr>
              <p:nvPr/>
            </p:nvSpPr>
            <p:spPr bwMode="auto">
              <a:xfrm flipV="1">
                <a:off x="6306" y="4947"/>
                <a:ext cx="1" cy="1452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57" name="Line 561"/>
              <p:cNvSpPr>
                <a:spLocks noChangeShapeType="1"/>
              </p:cNvSpPr>
              <p:nvPr/>
            </p:nvSpPr>
            <p:spPr bwMode="auto">
              <a:xfrm>
                <a:off x="4884" y="4947"/>
                <a:ext cx="1" cy="1452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58" name="Line 562"/>
              <p:cNvSpPr>
                <a:spLocks noChangeShapeType="1"/>
              </p:cNvSpPr>
              <p:nvPr/>
            </p:nvSpPr>
            <p:spPr bwMode="auto">
              <a:xfrm>
                <a:off x="4828" y="4879"/>
                <a:ext cx="16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59" name="Line 563"/>
              <p:cNvSpPr>
                <a:spLocks noChangeShapeType="1"/>
              </p:cNvSpPr>
              <p:nvPr/>
            </p:nvSpPr>
            <p:spPr bwMode="auto">
              <a:xfrm>
                <a:off x="4828" y="4769"/>
                <a:ext cx="16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60" name="Line 564"/>
              <p:cNvSpPr>
                <a:spLocks noChangeShapeType="1"/>
              </p:cNvSpPr>
              <p:nvPr/>
            </p:nvSpPr>
            <p:spPr bwMode="auto">
              <a:xfrm>
                <a:off x="4828" y="4704"/>
                <a:ext cx="1" cy="65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61" name="Line 565"/>
              <p:cNvSpPr>
                <a:spLocks noChangeShapeType="1"/>
              </p:cNvSpPr>
              <p:nvPr/>
            </p:nvSpPr>
            <p:spPr bwMode="auto">
              <a:xfrm flipH="1">
                <a:off x="4828" y="4704"/>
                <a:ext cx="302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62" name="Line 566"/>
              <p:cNvSpPr>
                <a:spLocks noChangeShapeType="1"/>
              </p:cNvSpPr>
              <p:nvPr/>
            </p:nvSpPr>
            <p:spPr bwMode="auto">
              <a:xfrm>
                <a:off x="5130" y="4704"/>
                <a:ext cx="1" cy="243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63" name="Line 567"/>
              <p:cNvSpPr>
                <a:spLocks noChangeShapeType="1"/>
              </p:cNvSpPr>
              <p:nvPr/>
            </p:nvSpPr>
            <p:spPr bwMode="auto">
              <a:xfrm>
                <a:off x="6060" y="4704"/>
                <a:ext cx="302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64" name="Line 568"/>
              <p:cNvSpPr>
                <a:spLocks noChangeShapeType="1"/>
              </p:cNvSpPr>
              <p:nvPr/>
            </p:nvSpPr>
            <p:spPr bwMode="auto">
              <a:xfrm flipH="1">
                <a:off x="6201" y="4769"/>
                <a:ext cx="16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65" name="Line 569"/>
              <p:cNvSpPr>
                <a:spLocks noChangeShapeType="1"/>
              </p:cNvSpPr>
              <p:nvPr/>
            </p:nvSpPr>
            <p:spPr bwMode="auto">
              <a:xfrm flipH="1">
                <a:off x="6201" y="4879"/>
                <a:ext cx="16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66" name="Line 570"/>
              <p:cNvSpPr>
                <a:spLocks noChangeShapeType="1"/>
              </p:cNvSpPr>
              <p:nvPr/>
            </p:nvSpPr>
            <p:spPr bwMode="auto">
              <a:xfrm>
                <a:off x="6060" y="4704"/>
                <a:ext cx="1" cy="243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67" name="Line 571"/>
              <p:cNvSpPr>
                <a:spLocks noChangeShapeType="1"/>
              </p:cNvSpPr>
              <p:nvPr/>
            </p:nvSpPr>
            <p:spPr bwMode="auto">
              <a:xfrm flipV="1">
                <a:off x="4831" y="9575"/>
                <a:ext cx="1" cy="2413"/>
              </a:xfrm>
              <a:prstGeom prst="line">
                <a:avLst/>
              </a:prstGeom>
              <a:noFill/>
              <a:ln w="190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68" name="Line 572"/>
              <p:cNvSpPr>
                <a:spLocks noChangeShapeType="1"/>
              </p:cNvSpPr>
              <p:nvPr/>
            </p:nvSpPr>
            <p:spPr bwMode="auto">
              <a:xfrm flipH="1">
                <a:off x="4831" y="9479"/>
                <a:ext cx="53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69" name="Line 573"/>
              <p:cNvSpPr>
                <a:spLocks noChangeShapeType="1"/>
              </p:cNvSpPr>
              <p:nvPr/>
            </p:nvSpPr>
            <p:spPr bwMode="auto">
              <a:xfrm flipH="1">
                <a:off x="4831" y="9575"/>
                <a:ext cx="53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70" name="Line 574"/>
              <p:cNvSpPr>
                <a:spLocks noChangeShapeType="1"/>
              </p:cNvSpPr>
              <p:nvPr/>
            </p:nvSpPr>
            <p:spPr bwMode="auto">
              <a:xfrm>
                <a:off x="4831" y="6789"/>
                <a:ext cx="1" cy="2690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71" name="Line 575"/>
              <p:cNvSpPr>
                <a:spLocks noChangeShapeType="1"/>
              </p:cNvSpPr>
              <p:nvPr/>
            </p:nvSpPr>
            <p:spPr bwMode="auto">
              <a:xfrm flipV="1">
                <a:off x="4828" y="6181"/>
                <a:ext cx="1" cy="4180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72" name="Freeform 576"/>
              <p:cNvSpPr>
                <a:spLocks/>
              </p:cNvSpPr>
              <p:nvPr/>
            </p:nvSpPr>
            <p:spPr bwMode="auto">
              <a:xfrm>
                <a:off x="6106" y="4999"/>
                <a:ext cx="141" cy="135"/>
              </a:xfrm>
              <a:custGeom>
                <a:avLst/>
                <a:gdLst/>
                <a:ahLst/>
                <a:cxnLst>
                  <a:cxn ang="0">
                    <a:pos x="141" y="67"/>
                  </a:cxn>
                  <a:cxn ang="0">
                    <a:pos x="138" y="89"/>
                  </a:cxn>
                  <a:cxn ang="0">
                    <a:pos x="128" y="107"/>
                  </a:cxn>
                  <a:cxn ang="0">
                    <a:pos x="112" y="123"/>
                  </a:cxn>
                  <a:cxn ang="0">
                    <a:pos x="92" y="132"/>
                  </a:cxn>
                  <a:cxn ang="0">
                    <a:pos x="69" y="135"/>
                  </a:cxn>
                  <a:cxn ang="0">
                    <a:pos x="49" y="132"/>
                  </a:cxn>
                  <a:cxn ang="0">
                    <a:pos x="30" y="123"/>
                  </a:cxn>
                  <a:cxn ang="0">
                    <a:pos x="13" y="107"/>
                  </a:cxn>
                  <a:cxn ang="0">
                    <a:pos x="4" y="89"/>
                  </a:cxn>
                  <a:cxn ang="0">
                    <a:pos x="0" y="67"/>
                  </a:cxn>
                  <a:cxn ang="0">
                    <a:pos x="4" y="46"/>
                  </a:cxn>
                  <a:cxn ang="0">
                    <a:pos x="13" y="28"/>
                  </a:cxn>
                  <a:cxn ang="0">
                    <a:pos x="30" y="15"/>
                  </a:cxn>
                  <a:cxn ang="0">
                    <a:pos x="49" y="3"/>
                  </a:cxn>
                  <a:cxn ang="0">
                    <a:pos x="69" y="0"/>
                  </a:cxn>
                  <a:cxn ang="0">
                    <a:pos x="92" y="3"/>
                  </a:cxn>
                  <a:cxn ang="0">
                    <a:pos x="112" y="15"/>
                  </a:cxn>
                  <a:cxn ang="0">
                    <a:pos x="128" y="28"/>
                  </a:cxn>
                  <a:cxn ang="0">
                    <a:pos x="138" y="46"/>
                  </a:cxn>
                  <a:cxn ang="0">
                    <a:pos x="141" y="67"/>
                  </a:cxn>
                </a:cxnLst>
                <a:rect l="0" t="0" r="r" b="b"/>
                <a:pathLst>
                  <a:path w="141" h="135">
                    <a:moveTo>
                      <a:pt x="141" y="67"/>
                    </a:moveTo>
                    <a:lnTo>
                      <a:pt x="138" y="89"/>
                    </a:lnTo>
                    <a:lnTo>
                      <a:pt x="128" y="107"/>
                    </a:lnTo>
                    <a:lnTo>
                      <a:pt x="112" y="123"/>
                    </a:lnTo>
                    <a:lnTo>
                      <a:pt x="92" y="132"/>
                    </a:lnTo>
                    <a:lnTo>
                      <a:pt x="69" y="135"/>
                    </a:lnTo>
                    <a:lnTo>
                      <a:pt x="49" y="132"/>
                    </a:lnTo>
                    <a:lnTo>
                      <a:pt x="30" y="123"/>
                    </a:lnTo>
                    <a:lnTo>
                      <a:pt x="13" y="107"/>
                    </a:lnTo>
                    <a:lnTo>
                      <a:pt x="4" y="89"/>
                    </a:lnTo>
                    <a:lnTo>
                      <a:pt x="0" y="67"/>
                    </a:lnTo>
                    <a:lnTo>
                      <a:pt x="4" y="46"/>
                    </a:lnTo>
                    <a:lnTo>
                      <a:pt x="13" y="28"/>
                    </a:lnTo>
                    <a:lnTo>
                      <a:pt x="30" y="15"/>
                    </a:lnTo>
                    <a:lnTo>
                      <a:pt x="49" y="3"/>
                    </a:lnTo>
                    <a:lnTo>
                      <a:pt x="69" y="0"/>
                    </a:lnTo>
                    <a:lnTo>
                      <a:pt x="92" y="3"/>
                    </a:lnTo>
                    <a:lnTo>
                      <a:pt x="112" y="15"/>
                    </a:lnTo>
                    <a:lnTo>
                      <a:pt x="128" y="28"/>
                    </a:lnTo>
                    <a:lnTo>
                      <a:pt x="138" y="46"/>
                    </a:lnTo>
                    <a:lnTo>
                      <a:pt x="141" y="67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73" name="Freeform 577"/>
              <p:cNvSpPr>
                <a:spLocks/>
              </p:cNvSpPr>
              <p:nvPr/>
            </p:nvSpPr>
            <p:spPr bwMode="auto">
              <a:xfrm>
                <a:off x="4982" y="4769"/>
                <a:ext cx="59" cy="11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0" y="3"/>
                  </a:cxn>
                  <a:cxn ang="0">
                    <a:pos x="36" y="12"/>
                  </a:cxn>
                  <a:cxn ang="0">
                    <a:pos x="49" y="24"/>
                  </a:cxn>
                  <a:cxn ang="0">
                    <a:pos x="56" y="40"/>
                  </a:cxn>
                  <a:cxn ang="0">
                    <a:pos x="59" y="55"/>
                  </a:cxn>
                  <a:cxn ang="0">
                    <a:pos x="56" y="73"/>
                  </a:cxn>
                  <a:cxn ang="0">
                    <a:pos x="49" y="89"/>
                  </a:cxn>
                  <a:cxn ang="0">
                    <a:pos x="36" y="101"/>
                  </a:cxn>
                  <a:cxn ang="0">
                    <a:pos x="20" y="107"/>
                  </a:cxn>
                  <a:cxn ang="0">
                    <a:pos x="0" y="110"/>
                  </a:cxn>
                </a:cxnLst>
                <a:rect l="0" t="0" r="r" b="b"/>
                <a:pathLst>
                  <a:path w="59" h="110">
                    <a:moveTo>
                      <a:pt x="0" y="0"/>
                    </a:moveTo>
                    <a:lnTo>
                      <a:pt x="20" y="3"/>
                    </a:lnTo>
                    <a:lnTo>
                      <a:pt x="36" y="12"/>
                    </a:lnTo>
                    <a:lnTo>
                      <a:pt x="49" y="24"/>
                    </a:lnTo>
                    <a:lnTo>
                      <a:pt x="56" y="40"/>
                    </a:lnTo>
                    <a:lnTo>
                      <a:pt x="59" y="55"/>
                    </a:lnTo>
                    <a:lnTo>
                      <a:pt x="56" y="73"/>
                    </a:lnTo>
                    <a:lnTo>
                      <a:pt x="49" y="89"/>
                    </a:lnTo>
                    <a:lnTo>
                      <a:pt x="36" y="101"/>
                    </a:lnTo>
                    <a:lnTo>
                      <a:pt x="20" y="107"/>
                    </a:lnTo>
                    <a:lnTo>
                      <a:pt x="0" y="11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74" name="Freeform 578"/>
              <p:cNvSpPr>
                <a:spLocks/>
              </p:cNvSpPr>
              <p:nvPr/>
            </p:nvSpPr>
            <p:spPr bwMode="auto">
              <a:xfrm>
                <a:off x="4943" y="4999"/>
                <a:ext cx="141" cy="135"/>
              </a:xfrm>
              <a:custGeom>
                <a:avLst/>
                <a:gdLst/>
                <a:ahLst/>
                <a:cxnLst>
                  <a:cxn ang="0">
                    <a:pos x="141" y="67"/>
                  </a:cxn>
                  <a:cxn ang="0">
                    <a:pos x="137" y="89"/>
                  </a:cxn>
                  <a:cxn ang="0">
                    <a:pos x="128" y="107"/>
                  </a:cxn>
                  <a:cxn ang="0">
                    <a:pos x="111" y="123"/>
                  </a:cxn>
                  <a:cxn ang="0">
                    <a:pos x="92" y="132"/>
                  </a:cxn>
                  <a:cxn ang="0">
                    <a:pos x="72" y="135"/>
                  </a:cxn>
                  <a:cxn ang="0">
                    <a:pos x="49" y="132"/>
                  </a:cxn>
                  <a:cxn ang="0">
                    <a:pos x="29" y="123"/>
                  </a:cxn>
                  <a:cxn ang="0">
                    <a:pos x="13" y="107"/>
                  </a:cxn>
                  <a:cxn ang="0">
                    <a:pos x="3" y="89"/>
                  </a:cxn>
                  <a:cxn ang="0">
                    <a:pos x="0" y="67"/>
                  </a:cxn>
                  <a:cxn ang="0">
                    <a:pos x="3" y="46"/>
                  </a:cxn>
                  <a:cxn ang="0">
                    <a:pos x="13" y="28"/>
                  </a:cxn>
                  <a:cxn ang="0">
                    <a:pos x="29" y="15"/>
                  </a:cxn>
                  <a:cxn ang="0">
                    <a:pos x="49" y="3"/>
                  </a:cxn>
                  <a:cxn ang="0">
                    <a:pos x="72" y="0"/>
                  </a:cxn>
                  <a:cxn ang="0">
                    <a:pos x="92" y="3"/>
                  </a:cxn>
                  <a:cxn ang="0">
                    <a:pos x="111" y="15"/>
                  </a:cxn>
                  <a:cxn ang="0">
                    <a:pos x="128" y="28"/>
                  </a:cxn>
                  <a:cxn ang="0">
                    <a:pos x="137" y="46"/>
                  </a:cxn>
                  <a:cxn ang="0">
                    <a:pos x="141" y="67"/>
                  </a:cxn>
                </a:cxnLst>
                <a:rect l="0" t="0" r="r" b="b"/>
                <a:pathLst>
                  <a:path w="141" h="135">
                    <a:moveTo>
                      <a:pt x="141" y="67"/>
                    </a:moveTo>
                    <a:lnTo>
                      <a:pt x="137" y="89"/>
                    </a:lnTo>
                    <a:lnTo>
                      <a:pt x="128" y="107"/>
                    </a:lnTo>
                    <a:lnTo>
                      <a:pt x="111" y="123"/>
                    </a:lnTo>
                    <a:lnTo>
                      <a:pt x="92" y="132"/>
                    </a:lnTo>
                    <a:lnTo>
                      <a:pt x="72" y="135"/>
                    </a:lnTo>
                    <a:lnTo>
                      <a:pt x="49" y="132"/>
                    </a:lnTo>
                    <a:lnTo>
                      <a:pt x="29" y="123"/>
                    </a:lnTo>
                    <a:lnTo>
                      <a:pt x="13" y="107"/>
                    </a:lnTo>
                    <a:lnTo>
                      <a:pt x="3" y="89"/>
                    </a:lnTo>
                    <a:lnTo>
                      <a:pt x="0" y="67"/>
                    </a:lnTo>
                    <a:lnTo>
                      <a:pt x="3" y="46"/>
                    </a:lnTo>
                    <a:lnTo>
                      <a:pt x="13" y="28"/>
                    </a:lnTo>
                    <a:lnTo>
                      <a:pt x="29" y="15"/>
                    </a:lnTo>
                    <a:lnTo>
                      <a:pt x="49" y="3"/>
                    </a:lnTo>
                    <a:lnTo>
                      <a:pt x="72" y="0"/>
                    </a:lnTo>
                    <a:lnTo>
                      <a:pt x="92" y="3"/>
                    </a:lnTo>
                    <a:lnTo>
                      <a:pt x="111" y="15"/>
                    </a:lnTo>
                    <a:lnTo>
                      <a:pt x="128" y="28"/>
                    </a:lnTo>
                    <a:lnTo>
                      <a:pt x="137" y="46"/>
                    </a:lnTo>
                    <a:lnTo>
                      <a:pt x="141" y="67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75" name="Freeform 579"/>
              <p:cNvSpPr>
                <a:spLocks/>
              </p:cNvSpPr>
              <p:nvPr/>
            </p:nvSpPr>
            <p:spPr bwMode="auto">
              <a:xfrm>
                <a:off x="6149" y="4769"/>
                <a:ext cx="59" cy="110"/>
              </a:xfrm>
              <a:custGeom>
                <a:avLst/>
                <a:gdLst/>
                <a:ahLst/>
                <a:cxnLst>
                  <a:cxn ang="0">
                    <a:pos x="59" y="110"/>
                  </a:cxn>
                  <a:cxn ang="0">
                    <a:pos x="39" y="107"/>
                  </a:cxn>
                  <a:cxn ang="0">
                    <a:pos x="23" y="101"/>
                  </a:cxn>
                  <a:cxn ang="0">
                    <a:pos x="10" y="89"/>
                  </a:cxn>
                  <a:cxn ang="0">
                    <a:pos x="3" y="73"/>
                  </a:cxn>
                  <a:cxn ang="0">
                    <a:pos x="0" y="55"/>
                  </a:cxn>
                  <a:cxn ang="0">
                    <a:pos x="3" y="40"/>
                  </a:cxn>
                  <a:cxn ang="0">
                    <a:pos x="10" y="24"/>
                  </a:cxn>
                  <a:cxn ang="0">
                    <a:pos x="23" y="12"/>
                  </a:cxn>
                  <a:cxn ang="0">
                    <a:pos x="39" y="3"/>
                  </a:cxn>
                  <a:cxn ang="0">
                    <a:pos x="59" y="0"/>
                  </a:cxn>
                </a:cxnLst>
                <a:rect l="0" t="0" r="r" b="b"/>
                <a:pathLst>
                  <a:path w="59" h="110">
                    <a:moveTo>
                      <a:pt x="59" y="110"/>
                    </a:moveTo>
                    <a:lnTo>
                      <a:pt x="39" y="107"/>
                    </a:lnTo>
                    <a:lnTo>
                      <a:pt x="23" y="101"/>
                    </a:lnTo>
                    <a:lnTo>
                      <a:pt x="10" y="89"/>
                    </a:lnTo>
                    <a:lnTo>
                      <a:pt x="3" y="73"/>
                    </a:lnTo>
                    <a:lnTo>
                      <a:pt x="0" y="55"/>
                    </a:lnTo>
                    <a:lnTo>
                      <a:pt x="3" y="40"/>
                    </a:lnTo>
                    <a:lnTo>
                      <a:pt x="10" y="24"/>
                    </a:lnTo>
                    <a:lnTo>
                      <a:pt x="23" y="12"/>
                    </a:lnTo>
                    <a:lnTo>
                      <a:pt x="39" y="3"/>
                    </a:lnTo>
                    <a:lnTo>
                      <a:pt x="59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76" name="Line 580"/>
              <p:cNvSpPr>
                <a:spLocks noChangeShapeType="1"/>
              </p:cNvSpPr>
              <p:nvPr/>
            </p:nvSpPr>
            <p:spPr bwMode="auto">
              <a:xfrm>
                <a:off x="4828" y="4882"/>
                <a:ext cx="1" cy="6507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77" name="Line 581"/>
              <p:cNvSpPr>
                <a:spLocks noChangeShapeType="1"/>
              </p:cNvSpPr>
              <p:nvPr/>
            </p:nvSpPr>
            <p:spPr bwMode="auto">
              <a:xfrm flipH="1">
                <a:off x="4923" y="9529"/>
                <a:ext cx="13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78" name="Line 582"/>
              <p:cNvSpPr>
                <a:spLocks noChangeShapeType="1"/>
              </p:cNvSpPr>
              <p:nvPr/>
            </p:nvSpPr>
            <p:spPr bwMode="auto">
              <a:xfrm>
                <a:off x="4930" y="9522"/>
                <a:ext cx="1" cy="13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79" name="Line 583"/>
              <p:cNvSpPr>
                <a:spLocks noChangeShapeType="1"/>
              </p:cNvSpPr>
              <p:nvPr/>
            </p:nvSpPr>
            <p:spPr bwMode="auto">
              <a:xfrm>
                <a:off x="4926" y="9525"/>
                <a:ext cx="1" cy="7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80" name="Line 584"/>
              <p:cNvSpPr>
                <a:spLocks noChangeShapeType="1"/>
              </p:cNvSpPr>
              <p:nvPr/>
            </p:nvSpPr>
            <p:spPr bwMode="auto">
              <a:xfrm>
                <a:off x="4933" y="9525"/>
                <a:ext cx="1" cy="7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81" name="Line 585"/>
              <p:cNvSpPr>
                <a:spLocks noChangeShapeType="1"/>
              </p:cNvSpPr>
              <p:nvPr/>
            </p:nvSpPr>
            <p:spPr bwMode="auto">
              <a:xfrm>
                <a:off x="4887" y="9529"/>
                <a:ext cx="8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82" name="Line 586"/>
              <p:cNvSpPr>
                <a:spLocks noChangeShapeType="1"/>
              </p:cNvSpPr>
              <p:nvPr/>
            </p:nvSpPr>
            <p:spPr bwMode="auto">
              <a:xfrm flipV="1">
                <a:off x="4930" y="9486"/>
                <a:ext cx="1" cy="82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83" name="Line 587"/>
              <p:cNvSpPr>
                <a:spLocks noChangeShapeType="1"/>
              </p:cNvSpPr>
              <p:nvPr/>
            </p:nvSpPr>
            <p:spPr bwMode="auto">
              <a:xfrm flipV="1">
                <a:off x="6214" y="9581"/>
                <a:ext cx="1" cy="26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84" name="Line 588"/>
              <p:cNvSpPr>
                <a:spLocks noChangeShapeType="1"/>
              </p:cNvSpPr>
              <p:nvPr/>
            </p:nvSpPr>
            <p:spPr bwMode="auto">
              <a:xfrm flipV="1">
                <a:off x="6214" y="9274"/>
                <a:ext cx="1" cy="202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85" name="Line 589"/>
              <p:cNvSpPr>
                <a:spLocks noChangeShapeType="1"/>
              </p:cNvSpPr>
              <p:nvPr/>
            </p:nvSpPr>
            <p:spPr bwMode="auto">
              <a:xfrm flipH="1">
                <a:off x="6254" y="9529"/>
                <a:ext cx="13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86" name="Line 590"/>
              <p:cNvSpPr>
                <a:spLocks noChangeShapeType="1"/>
              </p:cNvSpPr>
              <p:nvPr/>
            </p:nvSpPr>
            <p:spPr bwMode="auto">
              <a:xfrm>
                <a:off x="6260" y="9522"/>
                <a:ext cx="1" cy="13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87" name="Line 591"/>
              <p:cNvSpPr>
                <a:spLocks noChangeShapeType="1"/>
              </p:cNvSpPr>
              <p:nvPr/>
            </p:nvSpPr>
            <p:spPr bwMode="auto">
              <a:xfrm>
                <a:off x="6257" y="9525"/>
                <a:ext cx="1" cy="7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88" name="Line 592"/>
              <p:cNvSpPr>
                <a:spLocks noChangeShapeType="1"/>
              </p:cNvSpPr>
              <p:nvPr/>
            </p:nvSpPr>
            <p:spPr bwMode="auto">
              <a:xfrm>
                <a:off x="6264" y="9525"/>
                <a:ext cx="1" cy="7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89" name="Line 593"/>
              <p:cNvSpPr>
                <a:spLocks noChangeShapeType="1"/>
              </p:cNvSpPr>
              <p:nvPr/>
            </p:nvSpPr>
            <p:spPr bwMode="auto">
              <a:xfrm>
                <a:off x="6214" y="9529"/>
                <a:ext cx="8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90" name="Line 594"/>
              <p:cNvSpPr>
                <a:spLocks noChangeShapeType="1"/>
              </p:cNvSpPr>
              <p:nvPr/>
            </p:nvSpPr>
            <p:spPr bwMode="auto">
              <a:xfrm flipV="1">
                <a:off x="6260" y="9486"/>
                <a:ext cx="1" cy="82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91" name="Line 595"/>
              <p:cNvSpPr>
                <a:spLocks noChangeShapeType="1"/>
              </p:cNvSpPr>
              <p:nvPr/>
            </p:nvSpPr>
            <p:spPr bwMode="auto">
              <a:xfrm flipH="1">
                <a:off x="4831" y="6691"/>
                <a:ext cx="53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92" name="Line 596"/>
              <p:cNvSpPr>
                <a:spLocks noChangeShapeType="1"/>
              </p:cNvSpPr>
              <p:nvPr/>
            </p:nvSpPr>
            <p:spPr bwMode="auto">
              <a:xfrm flipH="1">
                <a:off x="4831" y="6789"/>
                <a:ext cx="53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93" name="Line 597"/>
              <p:cNvSpPr>
                <a:spLocks noChangeShapeType="1"/>
              </p:cNvSpPr>
              <p:nvPr/>
            </p:nvSpPr>
            <p:spPr bwMode="auto">
              <a:xfrm flipH="1">
                <a:off x="4923" y="6740"/>
                <a:ext cx="13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94" name="Line 598"/>
              <p:cNvSpPr>
                <a:spLocks noChangeShapeType="1"/>
              </p:cNvSpPr>
              <p:nvPr/>
            </p:nvSpPr>
            <p:spPr bwMode="auto">
              <a:xfrm>
                <a:off x="4930" y="6734"/>
                <a:ext cx="1" cy="12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95" name="Line 599"/>
              <p:cNvSpPr>
                <a:spLocks noChangeShapeType="1"/>
              </p:cNvSpPr>
              <p:nvPr/>
            </p:nvSpPr>
            <p:spPr bwMode="auto">
              <a:xfrm>
                <a:off x="4926" y="6737"/>
                <a:ext cx="1" cy="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96" name="Line 600"/>
              <p:cNvSpPr>
                <a:spLocks noChangeShapeType="1"/>
              </p:cNvSpPr>
              <p:nvPr/>
            </p:nvSpPr>
            <p:spPr bwMode="auto">
              <a:xfrm>
                <a:off x="4933" y="6737"/>
                <a:ext cx="1" cy="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97" name="Line 601"/>
              <p:cNvSpPr>
                <a:spLocks noChangeShapeType="1"/>
              </p:cNvSpPr>
              <p:nvPr/>
            </p:nvSpPr>
            <p:spPr bwMode="auto">
              <a:xfrm flipH="1">
                <a:off x="6254" y="6740"/>
                <a:ext cx="13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98" name="Line 602"/>
              <p:cNvSpPr>
                <a:spLocks noChangeShapeType="1"/>
              </p:cNvSpPr>
              <p:nvPr/>
            </p:nvSpPr>
            <p:spPr bwMode="auto">
              <a:xfrm>
                <a:off x="6260" y="6734"/>
                <a:ext cx="1" cy="12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99" name="Line 603"/>
              <p:cNvSpPr>
                <a:spLocks noChangeShapeType="1"/>
              </p:cNvSpPr>
              <p:nvPr/>
            </p:nvSpPr>
            <p:spPr bwMode="auto">
              <a:xfrm>
                <a:off x="6257" y="6737"/>
                <a:ext cx="1" cy="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00" name="Line 604"/>
              <p:cNvSpPr>
                <a:spLocks noChangeShapeType="1"/>
              </p:cNvSpPr>
              <p:nvPr/>
            </p:nvSpPr>
            <p:spPr bwMode="auto">
              <a:xfrm>
                <a:off x="6264" y="6737"/>
                <a:ext cx="1" cy="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01" name="Freeform 605"/>
              <p:cNvSpPr>
                <a:spLocks/>
              </p:cNvSpPr>
              <p:nvPr/>
            </p:nvSpPr>
            <p:spPr bwMode="auto">
              <a:xfrm>
                <a:off x="4861" y="9461"/>
                <a:ext cx="141" cy="132"/>
              </a:xfrm>
              <a:custGeom>
                <a:avLst/>
                <a:gdLst/>
                <a:ahLst/>
                <a:cxnLst>
                  <a:cxn ang="0">
                    <a:pos x="141" y="68"/>
                  </a:cxn>
                  <a:cxn ang="0">
                    <a:pos x="138" y="86"/>
                  </a:cxn>
                  <a:cxn ang="0">
                    <a:pos x="128" y="104"/>
                  </a:cxn>
                  <a:cxn ang="0">
                    <a:pos x="111" y="120"/>
                  </a:cxn>
                  <a:cxn ang="0">
                    <a:pos x="92" y="129"/>
                  </a:cxn>
                  <a:cxn ang="0">
                    <a:pos x="69" y="132"/>
                  </a:cxn>
                  <a:cxn ang="0">
                    <a:pos x="49" y="129"/>
                  </a:cxn>
                  <a:cxn ang="0">
                    <a:pos x="29" y="120"/>
                  </a:cxn>
                  <a:cxn ang="0">
                    <a:pos x="13" y="104"/>
                  </a:cxn>
                  <a:cxn ang="0">
                    <a:pos x="3" y="86"/>
                  </a:cxn>
                  <a:cxn ang="0">
                    <a:pos x="0" y="68"/>
                  </a:cxn>
                  <a:cxn ang="0">
                    <a:pos x="3" y="46"/>
                  </a:cxn>
                  <a:cxn ang="0">
                    <a:pos x="13" y="28"/>
                  </a:cxn>
                  <a:cxn ang="0">
                    <a:pos x="29" y="12"/>
                  </a:cxn>
                  <a:cxn ang="0">
                    <a:pos x="49" y="3"/>
                  </a:cxn>
                  <a:cxn ang="0">
                    <a:pos x="69" y="0"/>
                  </a:cxn>
                  <a:cxn ang="0">
                    <a:pos x="92" y="3"/>
                  </a:cxn>
                  <a:cxn ang="0">
                    <a:pos x="111" y="12"/>
                  </a:cxn>
                  <a:cxn ang="0">
                    <a:pos x="128" y="28"/>
                  </a:cxn>
                  <a:cxn ang="0">
                    <a:pos x="138" y="46"/>
                  </a:cxn>
                  <a:cxn ang="0">
                    <a:pos x="141" y="64"/>
                  </a:cxn>
                  <a:cxn ang="0">
                    <a:pos x="141" y="68"/>
                  </a:cxn>
                </a:cxnLst>
                <a:rect l="0" t="0" r="r" b="b"/>
                <a:pathLst>
                  <a:path w="141" h="132">
                    <a:moveTo>
                      <a:pt x="141" y="68"/>
                    </a:moveTo>
                    <a:lnTo>
                      <a:pt x="138" y="86"/>
                    </a:lnTo>
                    <a:lnTo>
                      <a:pt x="128" y="104"/>
                    </a:lnTo>
                    <a:lnTo>
                      <a:pt x="111" y="120"/>
                    </a:lnTo>
                    <a:lnTo>
                      <a:pt x="92" y="129"/>
                    </a:lnTo>
                    <a:lnTo>
                      <a:pt x="69" y="132"/>
                    </a:lnTo>
                    <a:lnTo>
                      <a:pt x="49" y="129"/>
                    </a:lnTo>
                    <a:lnTo>
                      <a:pt x="29" y="120"/>
                    </a:lnTo>
                    <a:lnTo>
                      <a:pt x="13" y="104"/>
                    </a:lnTo>
                    <a:lnTo>
                      <a:pt x="3" y="86"/>
                    </a:lnTo>
                    <a:lnTo>
                      <a:pt x="0" y="68"/>
                    </a:lnTo>
                    <a:lnTo>
                      <a:pt x="3" y="46"/>
                    </a:lnTo>
                    <a:lnTo>
                      <a:pt x="13" y="28"/>
                    </a:lnTo>
                    <a:lnTo>
                      <a:pt x="29" y="12"/>
                    </a:lnTo>
                    <a:lnTo>
                      <a:pt x="49" y="3"/>
                    </a:lnTo>
                    <a:lnTo>
                      <a:pt x="69" y="0"/>
                    </a:lnTo>
                    <a:lnTo>
                      <a:pt x="92" y="3"/>
                    </a:lnTo>
                    <a:lnTo>
                      <a:pt x="111" y="12"/>
                    </a:lnTo>
                    <a:lnTo>
                      <a:pt x="128" y="28"/>
                    </a:lnTo>
                    <a:lnTo>
                      <a:pt x="138" y="46"/>
                    </a:lnTo>
                    <a:lnTo>
                      <a:pt x="141" y="64"/>
                    </a:lnTo>
                    <a:lnTo>
                      <a:pt x="141" y="68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02" name="Freeform 606"/>
              <p:cNvSpPr>
                <a:spLocks/>
              </p:cNvSpPr>
              <p:nvPr/>
            </p:nvSpPr>
            <p:spPr bwMode="auto">
              <a:xfrm>
                <a:off x="6188" y="9461"/>
                <a:ext cx="141" cy="132"/>
              </a:xfrm>
              <a:custGeom>
                <a:avLst/>
                <a:gdLst/>
                <a:ahLst/>
                <a:cxnLst>
                  <a:cxn ang="0">
                    <a:pos x="141" y="68"/>
                  </a:cxn>
                  <a:cxn ang="0">
                    <a:pos x="138" y="86"/>
                  </a:cxn>
                  <a:cxn ang="0">
                    <a:pos x="128" y="104"/>
                  </a:cxn>
                  <a:cxn ang="0">
                    <a:pos x="112" y="120"/>
                  </a:cxn>
                  <a:cxn ang="0">
                    <a:pos x="92" y="129"/>
                  </a:cxn>
                  <a:cxn ang="0">
                    <a:pos x="72" y="132"/>
                  </a:cxn>
                  <a:cxn ang="0">
                    <a:pos x="49" y="129"/>
                  </a:cxn>
                  <a:cxn ang="0">
                    <a:pos x="30" y="120"/>
                  </a:cxn>
                  <a:cxn ang="0">
                    <a:pos x="13" y="104"/>
                  </a:cxn>
                  <a:cxn ang="0">
                    <a:pos x="4" y="86"/>
                  </a:cxn>
                  <a:cxn ang="0">
                    <a:pos x="0" y="68"/>
                  </a:cxn>
                  <a:cxn ang="0">
                    <a:pos x="4" y="46"/>
                  </a:cxn>
                  <a:cxn ang="0">
                    <a:pos x="13" y="28"/>
                  </a:cxn>
                  <a:cxn ang="0">
                    <a:pos x="30" y="12"/>
                  </a:cxn>
                  <a:cxn ang="0">
                    <a:pos x="49" y="3"/>
                  </a:cxn>
                  <a:cxn ang="0">
                    <a:pos x="72" y="0"/>
                  </a:cxn>
                  <a:cxn ang="0">
                    <a:pos x="92" y="3"/>
                  </a:cxn>
                  <a:cxn ang="0">
                    <a:pos x="112" y="12"/>
                  </a:cxn>
                  <a:cxn ang="0">
                    <a:pos x="128" y="28"/>
                  </a:cxn>
                  <a:cxn ang="0">
                    <a:pos x="138" y="46"/>
                  </a:cxn>
                  <a:cxn ang="0">
                    <a:pos x="141" y="64"/>
                  </a:cxn>
                  <a:cxn ang="0">
                    <a:pos x="141" y="68"/>
                  </a:cxn>
                </a:cxnLst>
                <a:rect l="0" t="0" r="r" b="b"/>
                <a:pathLst>
                  <a:path w="141" h="132">
                    <a:moveTo>
                      <a:pt x="141" y="68"/>
                    </a:moveTo>
                    <a:lnTo>
                      <a:pt x="138" y="86"/>
                    </a:lnTo>
                    <a:lnTo>
                      <a:pt x="128" y="104"/>
                    </a:lnTo>
                    <a:lnTo>
                      <a:pt x="112" y="120"/>
                    </a:lnTo>
                    <a:lnTo>
                      <a:pt x="92" y="129"/>
                    </a:lnTo>
                    <a:lnTo>
                      <a:pt x="72" y="132"/>
                    </a:lnTo>
                    <a:lnTo>
                      <a:pt x="49" y="129"/>
                    </a:lnTo>
                    <a:lnTo>
                      <a:pt x="30" y="120"/>
                    </a:lnTo>
                    <a:lnTo>
                      <a:pt x="13" y="104"/>
                    </a:lnTo>
                    <a:lnTo>
                      <a:pt x="4" y="86"/>
                    </a:lnTo>
                    <a:lnTo>
                      <a:pt x="0" y="68"/>
                    </a:lnTo>
                    <a:lnTo>
                      <a:pt x="4" y="46"/>
                    </a:lnTo>
                    <a:lnTo>
                      <a:pt x="13" y="28"/>
                    </a:lnTo>
                    <a:lnTo>
                      <a:pt x="30" y="12"/>
                    </a:lnTo>
                    <a:lnTo>
                      <a:pt x="49" y="3"/>
                    </a:lnTo>
                    <a:lnTo>
                      <a:pt x="72" y="0"/>
                    </a:lnTo>
                    <a:lnTo>
                      <a:pt x="92" y="3"/>
                    </a:lnTo>
                    <a:lnTo>
                      <a:pt x="112" y="12"/>
                    </a:lnTo>
                    <a:lnTo>
                      <a:pt x="128" y="28"/>
                    </a:lnTo>
                    <a:lnTo>
                      <a:pt x="138" y="46"/>
                    </a:lnTo>
                    <a:lnTo>
                      <a:pt x="141" y="64"/>
                    </a:lnTo>
                    <a:lnTo>
                      <a:pt x="141" y="68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03" name="Freeform 607"/>
              <p:cNvSpPr>
                <a:spLocks/>
              </p:cNvSpPr>
              <p:nvPr/>
            </p:nvSpPr>
            <p:spPr bwMode="auto">
              <a:xfrm>
                <a:off x="4861" y="6673"/>
                <a:ext cx="141" cy="135"/>
              </a:xfrm>
              <a:custGeom>
                <a:avLst/>
                <a:gdLst/>
                <a:ahLst/>
                <a:cxnLst>
                  <a:cxn ang="0">
                    <a:pos x="141" y="67"/>
                  </a:cxn>
                  <a:cxn ang="0">
                    <a:pos x="138" y="89"/>
                  </a:cxn>
                  <a:cxn ang="0">
                    <a:pos x="128" y="107"/>
                  </a:cxn>
                  <a:cxn ang="0">
                    <a:pos x="111" y="119"/>
                  </a:cxn>
                  <a:cxn ang="0">
                    <a:pos x="92" y="129"/>
                  </a:cxn>
                  <a:cxn ang="0">
                    <a:pos x="69" y="135"/>
                  </a:cxn>
                  <a:cxn ang="0">
                    <a:pos x="49" y="129"/>
                  </a:cxn>
                  <a:cxn ang="0">
                    <a:pos x="29" y="119"/>
                  </a:cxn>
                  <a:cxn ang="0">
                    <a:pos x="13" y="107"/>
                  </a:cxn>
                  <a:cxn ang="0">
                    <a:pos x="3" y="89"/>
                  </a:cxn>
                  <a:cxn ang="0">
                    <a:pos x="0" y="67"/>
                  </a:cxn>
                  <a:cxn ang="0">
                    <a:pos x="3" y="46"/>
                  </a:cxn>
                  <a:cxn ang="0">
                    <a:pos x="13" y="27"/>
                  </a:cxn>
                  <a:cxn ang="0">
                    <a:pos x="29" y="12"/>
                  </a:cxn>
                  <a:cxn ang="0">
                    <a:pos x="49" y="3"/>
                  </a:cxn>
                  <a:cxn ang="0">
                    <a:pos x="69" y="0"/>
                  </a:cxn>
                  <a:cxn ang="0">
                    <a:pos x="92" y="3"/>
                  </a:cxn>
                  <a:cxn ang="0">
                    <a:pos x="111" y="12"/>
                  </a:cxn>
                  <a:cxn ang="0">
                    <a:pos x="128" y="27"/>
                  </a:cxn>
                  <a:cxn ang="0">
                    <a:pos x="138" y="46"/>
                  </a:cxn>
                  <a:cxn ang="0">
                    <a:pos x="141" y="67"/>
                  </a:cxn>
                </a:cxnLst>
                <a:rect l="0" t="0" r="r" b="b"/>
                <a:pathLst>
                  <a:path w="141" h="135">
                    <a:moveTo>
                      <a:pt x="141" y="67"/>
                    </a:moveTo>
                    <a:lnTo>
                      <a:pt x="138" y="89"/>
                    </a:lnTo>
                    <a:lnTo>
                      <a:pt x="128" y="107"/>
                    </a:lnTo>
                    <a:lnTo>
                      <a:pt x="111" y="119"/>
                    </a:lnTo>
                    <a:lnTo>
                      <a:pt x="92" y="129"/>
                    </a:lnTo>
                    <a:lnTo>
                      <a:pt x="69" y="135"/>
                    </a:lnTo>
                    <a:lnTo>
                      <a:pt x="49" y="129"/>
                    </a:lnTo>
                    <a:lnTo>
                      <a:pt x="29" y="119"/>
                    </a:lnTo>
                    <a:lnTo>
                      <a:pt x="13" y="107"/>
                    </a:lnTo>
                    <a:lnTo>
                      <a:pt x="3" y="89"/>
                    </a:lnTo>
                    <a:lnTo>
                      <a:pt x="0" y="67"/>
                    </a:lnTo>
                    <a:lnTo>
                      <a:pt x="3" y="46"/>
                    </a:lnTo>
                    <a:lnTo>
                      <a:pt x="13" y="27"/>
                    </a:lnTo>
                    <a:lnTo>
                      <a:pt x="29" y="12"/>
                    </a:lnTo>
                    <a:lnTo>
                      <a:pt x="49" y="3"/>
                    </a:lnTo>
                    <a:lnTo>
                      <a:pt x="69" y="0"/>
                    </a:lnTo>
                    <a:lnTo>
                      <a:pt x="92" y="3"/>
                    </a:lnTo>
                    <a:lnTo>
                      <a:pt x="111" y="12"/>
                    </a:lnTo>
                    <a:lnTo>
                      <a:pt x="128" y="27"/>
                    </a:lnTo>
                    <a:lnTo>
                      <a:pt x="138" y="46"/>
                    </a:lnTo>
                    <a:lnTo>
                      <a:pt x="141" y="67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04" name="Freeform 608"/>
              <p:cNvSpPr>
                <a:spLocks/>
              </p:cNvSpPr>
              <p:nvPr/>
            </p:nvSpPr>
            <p:spPr bwMode="auto">
              <a:xfrm>
                <a:off x="6188" y="6673"/>
                <a:ext cx="141" cy="135"/>
              </a:xfrm>
              <a:custGeom>
                <a:avLst/>
                <a:gdLst/>
                <a:ahLst/>
                <a:cxnLst>
                  <a:cxn ang="0">
                    <a:pos x="141" y="67"/>
                  </a:cxn>
                  <a:cxn ang="0">
                    <a:pos x="138" y="89"/>
                  </a:cxn>
                  <a:cxn ang="0">
                    <a:pos x="128" y="107"/>
                  </a:cxn>
                  <a:cxn ang="0">
                    <a:pos x="112" y="119"/>
                  </a:cxn>
                  <a:cxn ang="0">
                    <a:pos x="92" y="129"/>
                  </a:cxn>
                  <a:cxn ang="0">
                    <a:pos x="72" y="135"/>
                  </a:cxn>
                  <a:cxn ang="0">
                    <a:pos x="49" y="129"/>
                  </a:cxn>
                  <a:cxn ang="0">
                    <a:pos x="30" y="119"/>
                  </a:cxn>
                  <a:cxn ang="0">
                    <a:pos x="13" y="107"/>
                  </a:cxn>
                  <a:cxn ang="0">
                    <a:pos x="4" y="89"/>
                  </a:cxn>
                  <a:cxn ang="0">
                    <a:pos x="0" y="67"/>
                  </a:cxn>
                  <a:cxn ang="0">
                    <a:pos x="4" y="46"/>
                  </a:cxn>
                  <a:cxn ang="0">
                    <a:pos x="13" y="27"/>
                  </a:cxn>
                  <a:cxn ang="0">
                    <a:pos x="30" y="12"/>
                  </a:cxn>
                  <a:cxn ang="0">
                    <a:pos x="49" y="3"/>
                  </a:cxn>
                  <a:cxn ang="0">
                    <a:pos x="72" y="0"/>
                  </a:cxn>
                  <a:cxn ang="0">
                    <a:pos x="92" y="3"/>
                  </a:cxn>
                  <a:cxn ang="0">
                    <a:pos x="112" y="12"/>
                  </a:cxn>
                  <a:cxn ang="0">
                    <a:pos x="128" y="27"/>
                  </a:cxn>
                  <a:cxn ang="0">
                    <a:pos x="138" y="46"/>
                  </a:cxn>
                  <a:cxn ang="0">
                    <a:pos x="141" y="67"/>
                  </a:cxn>
                </a:cxnLst>
                <a:rect l="0" t="0" r="r" b="b"/>
                <a:pathLst>
                  <a:path w="141" h="135">
                    <a:moveTo>
                      <a:pt x="141" y="67"/>
                    </a:moveTo>
                    <a:lnTo>
                      <a:pt x="138" y="89"/>
                    </a:lnTo>
                    <a:lnTo>
                      <a:pt x="128" y="107"/>
                    </a:lnTo>
                    <a:lnTo>
                      <a:pt x="112" y="119"/>
                    </a:lnTo>
                    <a:lnTo>
                      <a:pt x="92" y="129"/>
                    </a:lnTo>
                    <a:lnTo>
                      <a:pt x="72" y="135"/>
                    </a:lnTo>
                    <a:lnTo>
                      <a:pt x="49" y="129"/>
                    </a:lnTo>
                    <a:lnTo>
                      <a:pt x="30" y="119"/>
                    </a:lnTo>
                    <a:lnTo>
                      <a:pt x="13" y="107"/>
                    </a:lnTo>
                    <a:lnTo>
                      <a:pt x="4" y="89"/>
                    </a:lnTo>
                    <a:lnTo>
                      <a:pt x="0" y="67"/>
                    </a:lnTo>
                    <a:lnTo>
                      <a:pt x="4" y="46"/>
                    </a:lnTo>
                    <a:lnTo>
                      <a:pt x="13" y="27"/>
                    </a:lnTo>
                    <a:lnTo>
                      <a:pt x="30" y="12"/>
                    </a:lnTo>
                    <a:lnTo>
                      <a:pt x="49" y="3"/>
                    </a:lnTo>
                    <a:lnTo>
                      <a:pt x="72" y="0"/>
                    </a:lnTo>
                    <a:lnTo>
                      <a:pt x="92" y="3"/>
                    </a:lnTo>
                    <a:lnTo>
                      <a:pt x="112" y="12"/>
                    </a:lnTo>
                    <a:lnTo>
                      <a:pt x="128" y="27"/>
                    </a:lnTo>
                    <a:lnTo>
                      <a:pt x="138" y="46"/>
                    </a:lnTo>
                    <a:lnTo>
                      <a:pt x="141" y="67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05" name="Line 609"/>
              <p:cNvSpPr>
                <a:spLocks noChangeShapeType="1"/>
              </p:cNvSpPr>
              <p:nvPr/>
            </p:nvSpPr>
            <p:spPr bwMode="auto">
              <a:xfrm>
                <a:off x="4887" y="6740"/>
                <a:ext cx="8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06" name="Line 610"/>
              <p:cNvSpPr>
                <a:spLocks noChangeShapeType="1"/>
              </p:cNvSpPr>
              <p:nvPr/>
            </p:nvSpPr>
            <p:spPr bwMode="auto">
              <a:xfrm flipV="1">
                <a:off x="4930" y="6697"/>
                <a:ext cx="1" cy="8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07" name="Line 611"/>
              <p:cNvSpPr>
                <a:spLocks noChangeShapeType="1"/>
              </p:cNvSpPr>
              <p:nvPr/>
            </p:nvSpPr>
            <p:spPr bwMode="auto">
              <a:xfrm>
                <a:off x="6214" y="6740"/>
                <a:ext cx="8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08" name="Line 612"/>
              <p:cNvSpPr>
                <a:spLocks noChangeShapeType="1"/>
              </p:cNvSpPr>
              <p:nvPr/>
            </p:nvSpPr>
            <p:spPr bwMode="auto">
              <a:xfrm flipV="1">
                <a:off x="6260" y="6697"/>
                <a:ext cx="1" cy="8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09" name="Freeform 613"/>
              <p:cNvSpPr>
                <a:spLocks/>
              </p:cNvSpPr>
              <p:nvPr/>
            </p:nvSpPr>
            <p:spPr bwMode="auto">
              <a:xfrm>
                <a:off x="5821" y="7683"/>
                <a:ext cx="49" cy="92"/>
              </a:xfrm>
              <a:custGeom>
                <a:avLst/>
                <a:gdLst/>
                <a:ahLst/>
                <a:cxnLst>
                  <a:cxn ang="0">
                    <a:pos x="0" y="92"/>
                  </a:cxn>
                  <a:cxn ang="0">
                    <a:pos x="0" y="0"/>
                  </a:cxn>
                  <a:cxn ang="0">
                    <a:pos x="40" y="0"/>
                  </a:cxn>
                  <a:cxn ang="0">
                    <a:pos x="46" y="6"/>
                  </a:cxn>
                  <a:cxn ang="0">
                    <a:pos x="49" y="15"/>
                  </a:cxn>
                  <a:cxn ang="0">
                    <a:pos x="49" y="31"/>
                  </a:cxn>
                  <a:cxn ang="0">
                    <a:pos x="46" y="43"/>
                  </a:cxn>
                  <a:cxn ang="0">
                    <a:pos x="40" y="49"/>
                  </a:cxn>
                  <a:cxn ang="0">
                    <a:pos x="0" y="49"/>
                  </a:cxn>
                </a:cxnLst>
                <a:rect l="0" t="0" r="r" b="b"/>
                <a:pathLst>
                  <a:path w="49" h="92">
                    <a:moveTo>
                      <a:pt x="0" y="92"/>
                    </a:moveTo>
                    <a:lnTo>
                      <a:pt x="0" y="0"/>
                    </a:lnTo>
                    <a:lnTo>
                      <a:pt x="40" y="0"/>
                    </a:lnTo>
                    <a:lnTo>
                      <a:pt x="46" y="6"/>
                    </a:lnTo>
                    <a:lnTo>
                      <a:pt x="49" y="15"/>
                    </a:lnTo>
                    <a:lnTo>
                      <a:pt x="49" y="31"/>
                    </a:lnTo>
                    <a:lnTo>
                      <a:pt x="46" y="43"/>
                    </a:lnTo>
                    <a:lnTo>
                      <a:pt x="40" y="49"/>
                    </a:lnTo>
                    <a:lnTo>
                      <a:pt x="0" y="49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0" name="Line 614"/>
              <p:cNvSpPr>
                <a:spLocks noChangeShapeType="1"/>
              </p:cNvSpPr>
              <p:nvPr/>
            </p:nvSpPr>
            <p:spPr bwMode="auto">
              <a:xfrm>
                <a:off x="5857" y="7732"/>
                <a:ext cx="13" cy="43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1" name="Freeform 615"/>
              <p:cNvSpPr>
                <a:spLocks/>
              </p:cNvSpPr>
              <p:nvPr/>
            </p:nvSpPr>
            <p:spPr bwMode="auto">
              <a:xfrm>
                <a:off x="5916" y="7683"/>
                <a:ext cx="3" cy="86"/>
              </a:xfrm>
              <a:custGeom>
                <a:avLst/>
                <a:gdLst/>
                <a:ahLst/>
                <a:cxnLst>
                  <a:cxn ang="0">
                    <a:pos x="3" y="86"/>
                  </a:cxn>
                  <a:cxn ang="0">
                    <a:pos x="0" y="74"/>
                  </a:cxn>
                  <a:cxn ang="0">
                    <a:pos x="0" y="0"/>
                  </a:cxn>
                </a:cxnLst>
                <a:rect l="0" t="0" r="r" b="b"/>
                <a:pathLst>
                  <a:path w="3" h="86">
                    <a:moveTo>
                      <a:pt x="3" y="86"/>
                    </a:moveTo>
                    <a:lnTo>
                      <a:pt x="0" y="74"/>
                    </a:ln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2" name="Freeform 616"/>
              <p:cNvSpPr>
                <a:spLocks/>
              </p:cNvSpPr>
              <p:nvPr/>
            </p:nvSpPr>
            <p:spPr bwMode="auto">
              <a:xfrm>
                <a:off x="5919" y="7683"/>
                <a:ext cx="50" cy="92"/>
              </a:xfrm>
              <a:custGeom>
                <a:avLst/>
                <a:gdLst/>
                <a:ahLst/>
                <a:cxnLst>
                  <a:cxn ang="0">
                    <a:pos x="50" y="0"/>
                  </a:cxn>
                  <a:cxn ang="0">
                    <a:pos x="50" y="74"/>
                  </a:cxn>
                  <a:cxn ang="0">
                    <a:pos x="46" y="86"/>
                  </a:cxn>
                  <a:cxn ang="0">
                    <a:pos x="33" y="92"/>
                  </a:cxn>
                  <a:cxn ang="0">
                    <a:pos x="10" y="92"/>
                  </a:cxn>
                  <a:cxn ang="0">
                    <a:pos x="0" y="86"/>
                  </a:cxn>
                </a:cxnLst>
                <a:rect l="0" t="0" r="r" b="b"/>
                <a:pathLst>
                  <a:path w="50" h="92">
                    <a:moveTo>
                      <a:pt x="50" y="0"/>
                    </a:moveTo>
                    <a:lnTo>
                      <a:pt x="50" y="74"/>
                    </a:lnTo>
                    <a:lnTo>
                      <a:pt x="46" y="86"/>
                    </a:lnTo>
                    <a:lnTo>
                      <a:pt x="33" y="92"/>
                    </a:lnTo>
                    <a:lnTo>
                      <a:pt x="10" y="92"/>
                    </a:lnTo>
                    <a:lnTo>
                      <a:pt x="0" y="86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3" name="Freeform 617"/>
              <p:cNvSpPr>
                <a:spLocks/>
              </p:cNvSpPr>
              <p:nvPr/>
            </p:nvSpPr>
            <p:spPr bwMode="auto">
              <a:xfrm>
                <a:off x="6015" y="7683"/>
                <a:ext cx="49" cy="92"/>
              </a:xfrm>
              <a:custGeom>
                <a:avLst/>
                <a:gdLst/>
                <a:ahLst/>
                <a:cxnLst>
                  <a:cxn ang="0">
                    <a:pos x="0" y="92"/>
                  </a:cxn>
                  <a:cxn ang="0">
                    <a:pos x="0" y="0"/>
                  </a:cxn>
                  <a:cxn ang="0">
                    <a:pos x="49" y="92"/>
                  </a:cxn>
                  <a:cxn ang="0">
                    <a:pos x="49" y="0"/>
                  </a:cxn>
                </a:cxnLst>
                <a:rect l="0" t="0" r="r" b="b"/>
                <a:pathLst>
                  <a:path w="49" h="92">
                    <a:moveTo>
                      <a:pt x="0" y="92"/>
                    </a:moveTo>
                    <a:lnTo>
                      <a:pt x="0" y="0"/>
                    </a:lnTo>
                    <a:lnTo>
                      <a:pt x="49" y="92"/>
                    </a:lnTo>
                    <a:lnTo>
                      <a:pt x="49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4" name="Freeform 618"/>
              <p:cNvSpPr>
                <a:spLocks/>
              </p:cNvSpPr>
              <p:nvPr/>
            </p:nvSpPr>
            <p:spPr bwMode="auto">
              <a:xfrm>
                <a:off x="5815" y="9507"/>
                <a:ext cx="52" cy="95"/>
              </a:xfrm>
              <a:custGeom>
                <a:avLst/>
                <a:gdLst/>
                <a:ahLst/>
                <a:cxnLst>
                  <a:cxn ang="0">
                    <a:pos x="0" y="95"/>
                  </a:cxn>
                  <a:cxn ang="0">
                    <a:pos x="0" y="0"/>
                  </a:cxn>
                  <a:cxn ang="0">
                    <a:pos x="42" y="0"/>
                  </a:cxn>
                  <a:cxn ang="0">
                    <a:pos x="49" y="6"/>
                  </a:cxn>
                  <a:cxn ang="0">
                    <a:pos x="52" y="12"/>
                  </a:cxn>
                  <a:cxn ang="0">
                    <a:pos x="52" y="31"/>
                  </a:cxn>
                  <a:cxn ang="0">
                    <a:pos x="49" y="40"/>
                  </a:cxn>
                  <a:cxn ang="0">
                    <a:pos x="39" y="46"/>
                  </a:cxn>
                  <a:cxn ang="0">
                    <a:pos x="0" y="46"/>
                  </a:cxn>
                </a:cxnLst>
                <a:rect l="0" t="0" r="r" b="b"/>
                <a:pathLst>
                  <a:path w="52" h="95">
                    <a:moveTo>
                      <a:pt x="0" y="95"/>
                    </a:moveTo>
                    <a:lnTo>
                      <a:pt x="0" y="0"/>
                    </a:lnTo>
                    <a:lnTo>
                      <a:pt x="42" y="0"/>
                    </a:lnTo>
                    <a:lnTo>
                      <a:pt x="49" y="6"/>
                    </a:lnTo>
                    <a:lnTo>
                      <a:pt x="52" y="12"/>
                    </a:lnTo>
                    <a:lnTo>
                      <a:pt x="52" y="31"/>
                    </a:lnTo>
                    <a:lnTo>
                      <a:pt x="49" y="40"/>
                    </a:lnTo>
                    <a:lnTo>
                      <a:pt x="39" y="46"/>
                    </a:lnTo>
                    <a:lnTo>
                      <a:pt x="0" y="46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5" name="Freeform 619"/>
              <p:cNvSpPr>
                <a:spLocks/>
              </p:cNvSpPr>
              <p:nvPr/>
            </p:nvSpPr>
            <p:spPr bwMode="auto">
              <a:xfrm>
                <a:off x="5815" y="9553"/>
                <a:ext cx="55" cy="49"/>
              </a:xfrm>
              <a:custGeom>
                <a:avLst/>
                <a:gdLst/>
                <a:ahLst/>
                <a:cxnLst>
                  <a:cxn ang="0">
                    <a:pos x="0" y="49"/>
                  </a:cxn>
                  <a:cxn ang="0">
                    <a:pos x="42" y="49"/>
                  </a:cxn>
                  <a:cxn ang="0">
                    <a:pos x="52" y="40"/>
                  </a:cxn>
                  <a:cxn ang="0">
                    <a:pos x="55" y="31"/>
                  </a:cxn>
                  <a:cxn ang="0">
                    <a:pos x="55" y="15"/>
                  </a:cxn>
                  <a:cxn ang="0">
                    <a:pos x="49" y="6"/>
                  </a:cxn>
                  <a:cxn ang="0">
                    <a:pos x="39" y="0"/>
                  </a:cxn>
                </a:cxnLst>
                <a:rect l="0" t="0" r="r" b="b"/>
                <a:pathLst>
                  <a:path w="55" h="49">
                    <a:moveTo>
                      <a:pt x="0" y="49"/>
                    </a:moveTo>
                    <a:lnTo>
                      <a:pt x="42" y="49"/>
                    </a:lnTo>
                    <a:lnTo>
                      <a:pt x="52" y="40"/>
                    </a:lnTo>
                    <a:lnTo>
                      <a:pt x="55" y="31"/>
                    </a:lnTo>
                    <a:lnTo>
                      <a:pt x="55" y="15"/>
                    </a:lnTo>
                    <a:lnTo>
                      <a:pt x="49" y="6"/>
                    </a:lnTo>
                    <a:lnTo>
                      <a:pt x="39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6" name="Line 620"/>
              <p:cNvSpPr>
                <a:spLocks noChangeShapeType="1"/>
              </p:cNvSpPr>
              <p:nvPr/>
            </p:nvSpPr>
            <p:spPr bwMode="auto">
              <a:xfrm flipV="1">
                <a:off x="5910" y="9507"/>
                <a:ext cx="1" cy="95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7" name="Line 621"/>
              <p:cNvSpPr>
                <a:spLocks noChangeShapeType="1"/>
              </p:cNvSpPr>
              <p:nvPr/>
            </p:nvSpPr>
            <p:spPr bwMode="auto">
              <a:xfrm>
                <a:off x="5926" y="9547"/>
                <a:ext cx="39" cy="55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8" name="Line 622"/>
              <p:cNvSpPr>
                <a:spLocks noChangeShapeType="1"/>
              </p:cNvSpPr>
              <p:nvPr/>
            </p:nvSpPr>
            <p:spPr bwMode="auto">
              <a:xfrm flipV="1">
                <a:off x="5910" y="9507"/>
                <a:ext cx="52" cy="55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9" name="Freeform 623"/>
              <p:cNvSpPr>
                <a:spLocks/>
              </p:cNvSpPr>
              <p:nvPr/>
            </p:nvSpPr>
            <p:spPr bwMode="auto">
              <a:xfrm>
                <a:off x="6008" y="9507"/>
                <a:ext cx="52" cy="95"/>
              </a:xfrm>
              <a:custGeom>
                <a:avLst/>
                <a:gdLst/>
                <a:ahLst/>
                <a:cxnLst>
                  <a:cxn ang="0">
                    <a:pos x="0" y="95"/>
                  </a:cxn>
                  <a:cxn ang="0">
                    <a:pos x="0" y="0"/>
                  </a:cxn>
                  <a:cxn ang="0">
                    <a:pos x="36" y="0"/>
                  </a:cxn>
                  <a:cxn ang="0">
                    <a:pos x="49" y="12"/>
                  </a:cxn>
                  <a:cxn ang="0">
                    <a:pos x="52" y="31"/>
                  </a:cxn>
                  <a:cxn ang="0">
                    <a:pos x="52" y="68"/>
                  </a:cxn>
                  <a:cxn ang="0">
                    <a:pos x="49" y="83"/>
                  </a:cxn>
                  <a:cxn ang="0">
                    <a:pos x="36" y="95"/>
                  </a:cxn>
                  <a:cxn ang="0">
                    <a:pos x="0" y="95"/>
                  </a:cxn>
                </a:cxnLst>
                <a:rect l="0" t="0" r="r" b="b"/>
                <a:pathLst>
                  <a:path w="52" h="95">
                    <a:moveTo>
                      <a:pt x="0" y="95"/>
                    </a:moveTo>
                    <a:lnTo>
                      <a:pt x="0" y="0"/>
                    </a:lnTo>
                    <a:lnTo>
                      <a:pt x="36" y="0"/>
                    </a:lnTo>
                    <a:lnTo>
                      <a:pt x="49" y="12"/>
                    </a:lnTo>
                    <a:lnTo>
                      <a:pt x="52" y="31"/>
                    </a:lnTo>
                    <a:lnTo>
                      <a:pt x="52" y="68"/>
                    </a:lnTo>
                    <a:lnTo>
                      <a:pt x="49" y="83"/>
                    </a:lnTo>
                    <a:lnTo>
                      <a:pt x="36" y="95"/>
                    </a:lnTo>
                    <a:lnTo>
                      <a:pt x="0" y="95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0" name="Freeform 624"/>
              <p:cNvSpPr>
                <a:spLocks/>
              </p:cNvSpPr>
              <p:nvPr/>
            </p:nvSpPr>
            <p:spPr bwMode="auto">
              <a:xfrm>
                <a:off x="5870" y="8877"/>
                <a:ext cx="53" cy="93"/>
              </a:xfrm>
              <a:custGeom>
                <a:avLst/>
                <a:gdLst/>
                <a:ahLst/>
                <a:cxnLst>
                  <a:cxn ang="0">
                    <a:pos x="0" y="93"/>
                  </a:cxn>
                  <a:cxn ang="0">
                    <a:pos x="0" y="0"/>
                  </a:cxn>
                  <a:cxn ang="0">
                    <a:pos x="36" y="0"/>
                  </a:cxn>
                  <a:cxn ang="0">
                    <a:pos x="49" y="10"/>
                  </a:cxn>
                  <a:cxn ang="0">
                    <a:pos x="53" y="28"/>
                  </a:cxn>
                  <a:cxn ang="0">
                    <a:pos x="53" y="65"/>
                  </a:cxn>
                  <a:cxn ang="0">
                    <a:pos x="49" y="83"/>
                  </a:cxn>
                  <a:cxn ang="0">
                    <a:pos x="36" y="93"/>
                  </a:cxn>
                  <a:cxn ang="0">
                    <a:pos x="0" y="93"/>
                  </a:cxn>
                </a:cxnLst>
                <a:rect l="0" t="0" r="r" b="b"/>
                <a:pathLst>
                  <a:path w="53" h="93">
                    <a:moveTo>
                      <a:pt x="0" y="93"/>
                    </a:moveTo>
                    <a:lnTo>
                      <a:pt x="0" y="0"/>
                    </a:lnTo>
                    <a:lnTo>
                      <a:pt x="36" y="0"/>
                    </a:lnTo>
                    <a:lnTo>
                      <a:pt x="49" y="10"/>
                    </a:lnTo>
                    <a:lnTo>
                      <a:pt x="53" y="28"/>
                    </a:lnTo>
                    <a:lnTo>
                      <a:pt x="53" y="65"/>
                    </a:lnTo>
                    <a:lnTo>
                      <a:pt x="49" y="83"/>
                    </a:lnTo>
                    <a:lnTo>
                      <a:pt x="36" y="93"/>
                    </a:lnTo>
                    <a:lnTo>
                      <a:pt x="0" y="93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1" name="Freeform 625"/>
              <p:cNvSpPr>
                <a:spLocks/>
              </p:cNvSpPr>
              <p:nvPr/>
            </p:nvSpPr>
            <p:spPr bwMode="auto">
              <a:xfrm>
                <a:off x="5969" y="8877"/>
                <a:ext cx="49" cy="93"/>
              </a:xfrm>
              <a:custGeom>
                <a:avLst/>
                <a:gdLst/>
                <a:ahLst/>
                <a:cxnLst>
                  <a:cxn ang="0">
                    <a:pos x="0" y="93"/>
                  </a:cxn>
                  <a:cxn ang="0">
                    <a:pos x="0" y="0"/>
                  </a:cxn>
                  <a:cxn ang="0">
                    <a:pos x="49" y="93"/>
                  </a:cxn>
                  <a:cxn ang="0">
                    <a:pos x="49" y="0"/>
                  </a:cxn>
                </a:cxnLst>
                <a:rect l="0" t="0" r="r" b="b"/>
                <a:pathLst>
                  <a:path w="49" h="93">
                    <a:moveTo>
                      <a:pt x="0" y="93"/>
                    </a:moveTo>
                    <a:lnTo>
                      <a:pt x="0" y="0"/>
                    </a:lnTo>
                    <a:lnTo>
                      <a:pt x="49" y="93"/>
                    </a:lnTo>
                    <a:lnTo>
                      <a:pt x="49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2" name="Freeform 626"/>
              <p:cNvSpPr>
                <a:spLocks/>
              </p:cNvSpPr>
              <p:nvPr/>
            </p:nvSpPr>
            <p:spPr bwMode="auto">
              <a:xfrm>
                <a:off x="5867" y="8303"/>
                <a:ext cx="3" cy="89"/>
              </a:xfrm>
              <a:custGeom>
                <a:avLst/>
                <a:gdLst/>
                <a:ahLst/>
                <a:cxnLst>
                  <a:cxn ang="0">
                    <a:pos x="3" y="89"/>
                  </a:cxn>
                  <a:cxn ang="0">
                    <a:pos x="0" y="74"/>
                  </a:cxn>
                  <a:cxn ang="0">
                    <a:pos x="0" y="0"/>
                  </a:cxn>
                </a:cxnLst>
                <a:rect l="0" t="0" r="r" b="b"/>
                <a:pathLst>
                  <a:path w="3" h="89">
                    <a:moveTo>
                      <a:pt x="3" y="89"/>
                    </a:moveTo>
                    <a:lnTo>
                      <a:pt x="0" y="74"/>
                    </a:ln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3" name="Freeform 627"/>
              <p:cNvSpPr>
                <a:spLocks/>
              </p:cNvSpPr>
              <p:nvPr/>
            </p:nvSpPr>
            <p:spPr bwMode="auto">
              <a:xfrm>
                <a:off x="5870" y="8303"/>
                <a:ext cx="49" cy="95"/>
              </a:xfrm>
              <a:custGeom>
                <a:avLst/>
                <a:gdLst/>
                <a:ahLst/>
                <a:cxnLst>
                  <a:cxn ang="0">
                    <a:pos x="49" y="0"/>
                  </a:cxn>
                  <a:cxn ang="0">
                    <a:pos x="49" y="74"/>
                  </a:cxn>
                  <a:cxn ang="0">
                    <a:pos x="46" y="89"/>
                  </a:cxn>
                  <a:cxn ang="0">
                    <a:pos x="33" y="95"/>
                  </a:cxn>
                  <a:cxn ang="0">
                    <a:pos x="10" y="95"/>
                  </a:cxn>
                  <a:cxn ang="0">
                    <a:pos x="0" y="89"/>
                  </a:cxn>
                </a:cxnLst>
                <a:rect l="0" t="0" r="r" b="b"/>
                <a:pathLst>
                  <a:path w="49" h="95">
                    <a:moveTo>
                      <a:pt x="49" y="0"/>
                    </a:moveTo>
                    <a:lnTo>
                      <a:pt x="49" y="74"/>
                    </a:lnTo>
                    <a:lnTo>
                      <a:pt x="46" y="89"/>
                    </a:lnTo>
                    <a:lnTo>
                      <a:pt x="33" y="95"/>
                    </a:lnTo>
                    <a:lnTo>
                      <a:pt x="10" y="95"/>
                    </a:lnTo>
                    <a:lnTo>
                      <a:pt x="0" y="89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4" name="Freeform 628"/>
              <p:cNvSpPr>
                <a:spLocks/>
              </p:cNvSpPr>
              <p:nvPr/>
            </p:nvSpPr>
            <p:spPr bwMode="auto">
              <a:xfrm>
                <a:off x="5965" y="8303"/>
                <a:ext cx="53" cy="95"/>
              </a:xfrm>
              <a:custGeom>
                <a:avLst/>
                <a:gdLst/>
                <a:ahLst/>
                <a:cxnLst>
                  <a:cxn ang="0">
                    <a:pos x="0" y="95"/>
                  </a:cxn>
                  <a:cxn ang="0">
                    <a:pos x="0" y="0"/>
                  </a:cxn>
                  <a:cxn ang="0">
                    <a:pos x="40" y="0"/>
                  </a:cxn>
                  <a:cxn ang="0">
                    <a:pos x="50" y="6"/>
                  </a:cxn>
                  <a:cxn ang="0">
                    <a:pos x="53" y="19"/>
                  </a:cxn>
                  <a:cxn ang="0">
                    <a:pos x="53" y="34"/>
                  </a:cxn>
                  <a:cxn ang="0">
                    <a:pos x="46" y="43"/>
                  </a:cxn>
                  <a:cxn ang="0">
                    <a:pos x="40" y="49"/>
                  </a:cxn>
                  <a:cxn ang="0">
                    <a:pos x="0" y="49"/>
                  </a:cxn>
                </a:cxnLst>
                <a:rect l="0" t="0" r="r" b="b"/>
                <a:pathLst>
                  <a:path w="53" h="95">
                    <a:moveTo>
                      <a:pt x="0" y="95"/>
                    </a:moveTo>
                    <a:lnTo>
                      <a:pt x="0" y="0"/>
                    </a:lnTo>
                    <a:lnTo>
                      <a:pt x="40" y="0"/>
                    </a:lnTo>
                    <a:lnTo>
                      <a:pt x="50" y="6"/>
                    </a:lnTo>
                    <a:lnTo>
                      <a:pt x="53" y="19"/>
                    </a:lnTo>
                    <a:lnTo>
                      <a:pt x="53" y="34"/>
                    </a:lnTo>
                    <a:lnTo>
                      <a:pt x="46" y="43"/>
                    </a:lnTo>
                    <a:lnTo>
                      <a:pt x="40" y="49"/>
                    </a:lnTo>
                    <a:lnTo>
                      <a:pt x="0" y="49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5" name="Freeform 629"/>
              <p:cNvSpPr>
                <a:spLocks/>
              </p:cNvSpPr>
              <p:nvPr/>
            </p:nvSpPr>
            <p:spPr bwMode="auto">
              <a:xfrm>
                <a:off x="5267" y="6648"/>
                <a:ext cx="26" cy="49"/>
              </a:xfrm>
              <a:custGeom>
                <a:avLst/>
                <a:gdLst/>
                <a:ahLst/>
                <a:cxnLst>
                  <a:cxn ang="0">
                    <a:pos x="0" y="49"/>
                  </a:cxn>
                  <a:cxn ang="0">
                    <a:pos x="0" y="43"/>
                  </a:cxn>
                  <a:cxn ang="0">
                    <a:pos x="0" y="40"/>
                  </a:cxn>
                  <a:cxn ang="0">
                    <a:pos x="4" y="37"/>
                  </a:cxn>
                  <a:cxn ang="0">
                    <a:pos x="7" y="34"/>
                  </a:cxn>
                  <a:cxn ang="0">
                    <a:pos x="10" y="31"/>
                  </a:cxn>
                  <a:cxn ang="0">
                    <a:pos x="13" y="28"/>
                  </a:cxn>
                  <a:cxn ang="0">
                    <a:pos x="20" y="25"/>
                  </a:cxn>
                  <a:cxn ang="0">
                    <a:pos x="26" y="18"/>
                  </a:cxn>
                  <a:cxn ang="0">
                    <a:pos x="26" y="9"/>
                  </a:cxn>
                  <a:cxn ang="0">
                    <a:pos x="23" y="3"/>
                  </a:cxn>
                  <a:cxn ang="0">
                    <a:pos x="17" y="0"/>
                  </a:cxn>
                  <a:cxn ang="0">
                    <a:pos x="10" y="0"/>
                  </a:cxn>
                  <a:cxn ang="0">
                    <a:pos x="4" y="3"/>
                  </a:cxn>
                  <a:cxn ang="0">
                    <a:pos x="0" y="3"/>
                  </a:cxn>
                  <a:cxn ang="0">
                    <a:pos x="0" y="6"/>
                  </a:cxn>
                  <a:cxn ang="0">
                    <a:pos x="0" y="12"/>
                  </a:cxn>
                </a:cxnLst>
                <a:rect l="0" t="0" r="r" b="b"/>
                <a:pathLst>
                  <a:path w="26" h="49">
                    <a:moveTo>
                      <a:pt x="0" y="49"/>
                    </a:moveTo>
                    <a:lnTo>
                      <a:pt x="0" y="43"/>
                    </a:lnTo>
                    <a:lnTo>
                      <a:pt x="0" y="40"/>
                    </a:lnTo>
                    <a:lnTo>
                      <a:pt x="4" y="37"/>
                    </a:lnTo>
                    <a:lnTo>
                      <a:pt x="7" y="34"/>
                    </a:lnTo>
                    <a:lnTo>
                      <a:pt x="10" y="31"/>
                    </a:lnTo>
                    <a:lnTo>
                      <a:pt x="13" y="28"/>
                    </a:lnTo>
                    <a:lnTo>
                      <a:pt x="20" y="25"/>
                    </a:lnTo>
                    <a:lnTo>
                      <a:pt x="26" y="18"/>
                    </a:lnTo>
                    <a:lnTo>
                      <a:pt x="26" y="9"/>
                    </a:lnTo>
                    <a:lnTo>
                      <a:pt x="23" y="3"/>
                    </a:lnTo>
                    <a:lnTo>
                      <a:pt x="17" y="0"/>
                    </a:lnTo>
                    <a:lnTo>
                      <a:pt x="10" y="0"/>
                    </a:lnTo>
                    <a:lnTo>
                      <a:pt x="4" y="3"/>
                    </a:lnTo>
                    <a:lnTo>
                      <a:pt x="0" y="3"/>
                    </a:lnTo>
                    <a:lnTo>
                      <a:pt x="0" y="6"/>
                    </a:lnTo>
                    <a:lnTo>
                      <a:pt x="0" y="12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6" name="Line 630"/>
              <p:cNvSpPr>
                <a:spLocks noChangeShapeType="1"/>
              </p:cNvSpPr>
              <p:nvPr/>
            </p:nvSpPr>
            <p:spPr bwMode="auto">
              <a:xfrm>
                <a:off x="5267" y="6697"/>
                <a:ext cx="2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7" name="Freeform 631"/>
              <p:cNvSpPr>
                <a:spLocks/>
              </p:cNvSpPr>
              <p:nvPr/>
            </p:nvSpPr>
            <p:spPr bwMode="auto">
              <a:xfrm>
                <a:off x="5316" y="6648"/>
                <a:ext cx="27" cy="49"/>
              </a:xfrm>
              <a:custGeom>
                <a:avLst/>
                <a:gdLst/>
                <a:ahLst/>
                <a:cxnLst>
                  <a:cxn ang="0">
                    <a:pos x="0" y="43"/>
                  </a:cxn>
                  <a:cxn ang="0">
                    <a:pos x="0" y="46"/>
                  </a:cxn>
                  <a:cxn ang="0">
                    <a:pos x="4" y="49"/>
                  </a:cxn>
                  <a:cxn ang="0">
                    <a:pos x="7" y="49"/>
                  </a:cxn>
                  <a:cxn ang="0">
                    <a:pos x="17" y="49"/>
                  </a:cxn>
                  <a:cxn ang="0">
                    <a:pos x="23" y="49"/>
                  </a:cxn>
                  <a:cxn ang="0">
                    <a:pos x="27" y="46"/>
                  </a:cxn>
                  <a:cxn ang="0">
                    <a:pos x="27" y="40"/>
                  </a:cxn>
                  <a:cxn ang="0">
                    <a:pos x="27" y="9"/>
                  </a:cxn>
                  <a:cxn ang="0">
                    <a:pos x="27" y="3"/>
                  </a:cxn>
                  <a:cxn ang="0">
                    <a:pos x="23" y="0"/>
                  </a:cxn>
                  <a:cxn ang="0">
                    <a:pos x="20" y="0"/>
                  </a:cxn>
                  <a:cxn ang="0">
                    <a:pos x="7" y="0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0" y="9"/>
                  </a:cxn>
                  <a:cxn ang="0">
                    <a:pos x="0" y="18"/>
                  </a:cxn>
                  <a:cxn ang="0">
                    <a:pos x="0" y="25"/>
                  </a:cxn>
                  <a:cxn ang="0">
                    <a:pos x="4" y="28"/>
                  </a:cxn>
                  <a:cxn ang="0">
                    <a:pos x="20" y="28"/>
                  </a:cxn>
                  <a:cxn ang="0">
                    <a:pos x="27" y="28"/>
                  </a:cxn>
                  <a:cxn ang="0">
                    <a:pos x="27" y="25"/>
                  </a:cxn>
                </a:cxnLst>
                <a:rect l="0" t="0" r="r" b="b"/>
                <a:pathLst>
                  <a:path w="27" h="49">
                    <a:moveTo>
                      <a:pt x="0" y="43"/>
                    </a:moveTo>
                    <a:lnTo>
                      <a:pt x="0" y="46"/>
                    </a:lnTo>
                    <a:lnTo>
                      <a:pt x="4" y="49"/>
                    </a:lnTo>
                    <a:lnTo>
                      <a:pt x="7" y="49"/>
                    </a:lnTo>
                    <a:lnTo>
                      <a:pt x="17" y="49"/>
                    </a:lnTo>
                    <a:lnTo>
                      <a:pt x="23" y="49"/>
                    </a:lnTo>
                    <a:lnTo>
                      <a:pt x="27" y="46"/>
                    </a:lnTo>
                    <a:lnTo>
                      <a:pt x="27" y="40"/>
                    </a:lnTo>
                    <a:lnTo>
                      <a:pt x="27" y="9"/>
                    </a:lnTo>
                    <a:lnTo>
                      <a:pt x="27" y="3"/>
                    </a:lnTo>
                    <a:lnTo>
                      <a:pt x="23" y="0"/>
                    </a:lnTo>
                    <a:lnTo>
                      <a:pt x="20" y="0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18"/>
                    </a:lnTo>
                    <a:lnTo>
                      <a:pt x="0" y="25"/>
                    </a:lnTo>
                    <a:lnTo>
                      <a:pt x="4" y="28"/>
                    </a:lnTo>
                    <a:lnTo>
                      <a:pt x="20" y="28"/>
                    </a:lnTo>
                    <a:lnTo>
                      <a:pt x="27" y="28"/>
                    </a:lnTo>
                    <a:lnTo>
                      <a:pt x="27" y="25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8" name="Freeform 632"/>
              <p:cNvSpPr>
                <a:spLocks/>
              </p:cNvSpPr>
              <p:nvPr/>
            </p:nvSpPr>
            <p:spPr bwMode="auto">
              <a:xfrm>
                <a:off x="5271" y="6491"/>
                <a:ext cx="26" cy="50"/>
              </a:xfrm>
              <a:custGeom>
                <a:avLst/>
                <a:gdLst/>
                <a:ahLst/>
                <a:cxnLst>
                  <a:cxn ang="0">
                    <a:pos x="0" y="46"/>
                  </a:cxn>
                  <a:cxn ang="0">
                    <a:pos x="3" y="50"/>
                  </a:cxn>
                  <a:cxn ang="0">
                    <a:pos x="6" y="50"/>
                  </a:cxn>
                  <a:cxn ang="0">
                    <a:pos x="16" y="50"/>
                  </a:cxn>
                  <a:cxn ang="0">
                    <a:pos x="22" y="50"/>
                  </a:cxn>
                  <a:cxn ang="0">
                    <a:pos x="26" y="46"/>
                  </a:cxn>
                  <a:cxn ang="0">
                    <a:pos x="26" y="40"/>
                  </a:cxn>
                  <a:cxn ang="0">
                    <a:pos x="26" y="31"/>
                  </a:cxn>
                  <a:cxn ang="0">
                    <a:pos x="26" y="25"/>
                  </a:cxn>
                  <a:cxn ang="0">
                    <a:pos x="22" y="22"/>
                  </a:cxn>
                  <a:cxn ang="0">
                    <a:pos x="3" y="22"/>
                  </a:cxn>
                  <a:cxn ang="0">
                    <a:pos x="0" y="22"/>
                  </a:cxn>
                  <a:cxn ang="0">
                    <a:pos x="0" y="0"/>
                  </a:cxn>
                  <a:cxn ang="0">
                    <a:pos x="26" y="0"/>
                  </a:cxn>
                </a:cxnLst>
                <a:rect l="0" t="0" r="r" b="b"/>
                <a:pathLst>
                  <a:path w="26" h="50">
                    <a:moveTo>
                      <a:pt x="0" y="46"/>
                    </a:moveTo>
                    <a:lnTo>
                      <a:pt x="3" y="50"/>
                    </a:lnTo>
                    <a:lnTo>
                      <a:pt x="6" y="50"/>
                    </a:lnTo>
                    <a:lnTo>
                      <a:pt x="16" y="50"/>
                    </a:lnTo>
                    <a:lnTo>
                      <a:pt x="22" y="50"/>
                    </a:lnTo>
                    <a:lnTo>
                      <a:pt x="26" y="46"/>
                    </a:lnTo>
                    <a:lnTo>
                      <a:pt x="26" y="40"/>
                    </a:lnTo>
                    <a:lnTo>
                      <a:pt x="26" y="31"/>
                    </a:lnTo>
                    <a:lnTo>
                      <a:pt x="26" y="25"/>
                    </a:lnTo>
                    <a:lnTo>
                      <a:pt x="22" y="22"/>
                    </a:lnTo>
                    <a:lnTo>
                      <a:pt x="3" y="22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26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9" name="Line 633"/>
              <p:cNvSpPr>
                <a:spLocks noChangeShapeType="1"/>
              </p:cNvSpPr>
              <p:nvPr/>
            </p:nvSpPr>
            <p:spPr bwMode="auto">
              <a:xfrm>
                <a:off x="5271" y="6531"/>
                <a:ext cx="1" cy="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0" name="Freeform 634"/>
              <p:cNvSpPr>
                <a:spLocks/>
              </p:cNvSpPr>
              <p:nvPr/>
            </p:nvSpPr>
            <p:spPr bwMode="auto">
              <a:xfrm>
                <a:off x="4887" y="6832"/>
                <a:ext cx="23" cy="52"/>
              </a:xfrm>
              <a:custGeom>
                <a:avLst/>
                <a:gdLst/>
                <a:ahLst/>
                <a:cxnLst>
                  <a:cxn ang="0">
                    <a:pos x="0" y="40"/>
                  </a:cxn>
                  <a:cxn ang="0">
                    <a:pos x="23" y="0"/>
                  </a:cxn>
                  <a:cxn ang="0">
                    <a:pos x="23" y="52"/>
                  </a:cxn>
                </a:cxnLst>
                <a:rect l="0" t="0" r="r" b="b"/>
                <a:pathLst>
                  <a:path w="23" h="52">
                    <a:moveTo>
                      <a:pt x="0" y="40"/>
                    </a:moveTo>
                    <a:lnTo>
                      <a:pt x="23" y="0"/>
                    </a:lnTo>
                    <a:lnTo>
                      <a:pt x="23" y="52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1" name="Line 635"/>
              <p:cNvSpPr>
                <a:spLocks noChangeShapeType="1"/>
              </p:cNvSpPr>
              <p:nvPr/>
            </p:nvSpPr>
            <p:spPr bwMode="auto">
              <a:xfrm flipH="1">
                <a:off x="4887" y="6872"/>
                <a:ext cx="3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2" name="Line 636"/>
              <p:cNvSpPr>
                <a:spLocks noChangeShapeType="1"/>
              </p:cNvSpPr>
              <p:nvPr/>
            </p:nvSpPr>
            <p:spPr bwMode="auto">
              <a:xfrm>
                <a:off x="4943" y="6884"/>
                <a:ext cx="1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3" name="Freeform 637"/>
              <p:cNvSpPr>
                <a:spLocks/>
              </p:cNvSpPr>
              <p:nvPr/>
            </p:nvSpPr>
            <p:spPr bwMode="auto">
              <a:xfrm>
                <a:off x="4943" y="6832"/>
                <a:ext cx="10" cy="52"/>
              </a:xfrm>
              <a:custGeom>
                <a:avLst/>
                <a:gdLst/>
                <a:ahLst/>
                <a:cxnLst>
                  <a:cxn ang="0">
                    <a:pos x="10" y="52"/>
                  </a:cxn>
                  <a:cxn ang="0">
                    <a:pos x="10" y="0"/>
                  </a:cxn>
                  <a:cxn ang="0">
                    <a:pos x="0" y="9"/>
                  </a:cxn>
                </a:cxnLst>
                <a:rect l="0" t="0" r="r" b="b"/>
                <a:pathLst>
                  <a:path w="10" h="52">
                    <a:moveTo>
                      <a:pt x="10" y="52"/>
                    </a:moveTo>
                    <a:lnTo>
                      <a:pt x="10" y="0"/>
                    </a:lnTo>
                    <a:lnTo>
                      <a:pt x="0" y="9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4" name="Freeform 638"/>
              <p:cNvSpPr>
                <a:spLocks/>
              </p:cNvSpPr>
              <p:nvPr/>
            </p:nvSpPr>
            <p:spPr bwMode="auto">
              <a:xfrm>
                <a:off x="4985" y="6832"/>
                <a:ext cx="33" cy="52"/>
              </a:xfrm>
              <a:custGeom>
                <a:avLst/>
                <a:gdLst/>
                <a:ahLst/>
                <a:cxnLst>
                  <a:cxn ang="0">
                    <a:pos x="0" y="52"/>
                  </a:cxn>
                  <a:cxn ang="0">
                    <a:pos x="0" y="0"/>
                  </a:cxn>
                  <a:cxn ang="0">
                    <a:pos x="23" y="0"/>
                  </a:cxn>
                  <a:cxn ang="0">
                    <a:pos x="30" y="6"/>
                  </a:cxn>
                  <a:cxn ang="0">
                    <a:pos x="33" y="16"/>
                  </a:cxn>
                  <a:cxn ang="0">
                    <a:pos x="33" y="37"/>
                  </a:cxn>
                  <a:cxn ang="0">
                    <a:pos x="30" y="46"/>
                  </a:cxn>
                  <a:cxn ang="0">
                    <a:pos x="23" y="52"/>
                  </a:cxn>
                  <a:cxn ang="0">
                    <a:pos x="0" y="52"/>
                  </a:cxn>
                </a:cxnLst>
                <a:rect l="0" t="0" r="r" b="b"/>
                <a:pathLst>
                  <a:path w="33" h="52">
                    <a:moveTo>
                      <a:pt x="0" y="52"/>
                    </a:moveTo>
                    <a:lnTo>
                      <a:pt x="0" y="0"/>
                    </a:lnTo>
                    <a:lnTo>
                      <a:pt x="23" y="0"/>
                    </a:lnTo>
                    <a:lnTo>
                      <a:pt x="30" y="6"/>
                    </a:lnTo>
                    <a:lnTo>
                      <a:pt x="33" y="16"/>
                    </a:lnTo>
                    <a:lnTo>
                      <a:pt x="33" y="37"/>
                    </a:lnTo>
                    <a:lnTo>
                      <a:pt x="30" y="46"/>
                    </a:lnTo>
                    <a:lnTo>
                      <a:pt x="23" y="52"/>
                    </a:lnTo>
                    <a:lnTo>
                      <a:pt x="0" y="52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5" name="Freeform 639"/>
              <p:cNvSpPr>
                <a:spLocks/>
              </p:cNvSpPr>
              <p:nvPr/>
            </p:nvSpPr>
            <p:spPr bwMode="auto">
              <a:xfrm>
                <a:off x="5035" y="6832"/>
                <a:ext cx="36" cy="46"/>
              </a:xfrm>
              <a:custGeom>
                <a:avLst/>
                <a:gdLst/>
                <a:ahLst/>
                <a:cxnLst>
                  <a:cxn ang="0">
                    <a:pos x="3" y="46"/>
                  </a:cxn>
                  <a:cxn ang="0">
                    <a:pos x="0" y="37"/>
                  </a:cxn>
                  <a:cxn ang="0">
                    <a:pos x="0" y="16"/>
                  </a:cxn>
                  <a:cxn ang="0">
                    <a:pos x="3" y="6"/>
                  </a:cxn>
                  <a:cxn ang="0">
                    <a:pos x="9" y="0"/>
                  </a:cxn>
                  <a:cxn ang="0">
                    <a:pos x="26" y="0"/>
                  </a:cxn>
                  <a:cxn ang="0">
                    <a:pos x="29" y="3"/>
                  </a:cxn>
                  <a:cxn ang="0">
                    <a:pos x="32" y="6"/>
                  </a:cxn>
                  <a:cxn ang="0">
                    <a:pos x="36" y="13"/>
                  </a:cxn>
                </a:cxnLst>
                <a:rect l="0" t="0" r="r" b="b"/>
                <a:pathLst>
                  <a:path w="36" h="46">
                    <a:moveTo>
                      <a:pt x="3" y="46"/>
                    </a:moveTo>
                    <a:lnTo>
                      <a:pt x="0" y="37"/>
                    </a:lnTo>
                    <a:lnTo>
                      <a:pt x="0" y="16"/>
                    </a:lnTo>
                    <a:lnTo>
                      <a:pt x="3" y="6"/>
                    </a:lnTo>
                    <a:lnTo>
                      <a:pt x="9" y="0"/>
                    </a:lnTo>
                    <a:lnTo>
                      <a:pt x="26" y="0"/>
                    </a:lnTo>
                    <a:lnTo>
                      <a:pt x="29" y="3"/>
                    </a:lnTo>
                    <a:lnTo>
                      <a:pt x="32" y="6"/>
                    </a:lnTo>
                    <a:lnTo>
                      <a:pt x="36" y="13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6" name="Line 640"/>
              <p:cNvSpPr>
                <a:spLocks noChangeShapeType="1"/>
              </p:cNvSpPr>
              <p:nvPr/>
            </p:nvSpPr>
            <p:spPr bwMode="auto">
              <a:xfrm flipH="1">
                <a:off x="5051" y="6860"/>
                <a:ext cx="2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7" name="Line 641"/>
              <p:cNvSpPr>
                <a:spLocks noChangeShapeType="1"/>
              </p:cNvSpPr>
              <p:nvPr/>
            </p:nvSpPr>
            <p:spPr bwMode="auto">
              <a:xfrm>
                <a:off x="5071" y="6860"/>
                <a:ext cx="1" cy="2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8" name="Freeform 642"/>
              <p:cNvSpPr>
                <a:spLocks/>
              </p:cNvSpPr>
              <p:nvPr/>
            </p:nvSpPr>
            <p:spPr bwMode="auto">
              <a:xfrm>
                <a:off x="5038" y="6878"/>
                <a:ext cx="29" cy="6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26" y="3"/>
                  </a:cxn>
                  <a:cxn ang="0">
                    <a:pos x="23" y="6"/>
                  </a:cxn>
                  <a:cxn ang="0">
                    <a:pos x="6" y="6"/>
                  </a:cxn>
                  <a:cxn ang="0">
                    <a:pos x="0" y="0"/>
                  </a:cxn>
                </a:cxnLst>
                <a:rect l="0" t="0" r="r" b="b"/>
                <a:pathLst>
                  <a:path w="29" h="6">
                    <a:moveTo>
                      <a:pt x="29" y="0"/>
                    </a:moveTo>
                    <a:lnTo>
                      <a:pt x="26" y="3"/>
                    </a:lnTo>
                    <a:lnTo>
                      <a:pt x="23" y="6"/>
                    </a:lnTo>
                    <a:lnTo>
                      <a:pt x="6" y="6"/>
                    </a:ln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9" name="Line 643"/>
              <p:cNvSpPr>
                <a:spLocks noChangeShapeType="1"/>
              </p:cNvSpPr>
              <p:nvPr/>
            </p:nvSpPr>
            <p:spPr bwMode="auto">
              <a:xfrm flipV="1">
                <a:off x="5067" y="6872"/>
                <a:ext cx="1" cy="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0" name="Freeform 644"/>
              <p:cNvSpPr>
                <a:spLocks/>
              </p:cNvSpPr>
              <p:nvPr/>
            </p:nvSpPr>
            <p:spPr bwMode="auto">
              <a:xfrm>
                <a:off x="4989" y="6970"/>
                <a:ext cx="32" cy="50"/>
              </a:xfrm>
              <a:custGeom>
                <a:avLst/>
                <a:gdLst/>
                <a:ahLst/>
                <a:cxnLst>
                  <a:cxn ang="0">
                    <a:pos x="0" y="50"/>
                  </a:cxn>
                  <a:cxn ang="0">
                    <a:pos x="0" y="0"/>
                  </a:cxn>
                  <a:cxn ang="0">
                    <a:pos x="23" y="0"/>
                  </a:cxn>
                  <a:cxn ang="0">
                    <a:pos x="29" y="7"/>
                  </a:cxn>
                  <a:cxn ang="0">
                    <a:pos x="32" y="16"/>
                  </a:cxn>
                  <a:cxn ang="0">
                    <a:pos x="32" y="34"/>
                  </a:cxn>
                  <a:cxn ang="0">
                    <a:pos x="29" y="43"/>
                  </a:cxn>
                  <a:cxn ang="0">
                    <a:pos x="23" y="50"/>
                  </a:cxn>
                  <a:cxn ang="0">
                    <a:pos x="0" y="50"/>
                  </a:cxn>
                </a:cxnLst>
                <a:rect l="0" t="0" r="r" b="b"/>
                <a:pathLst>
                  <a:path w="32" h="50">
                    <a:moveTo>
                      <a:pt x="0" y="50"/>
                    </a:moveTo>
                    <a:lnTo>
                      <a:pt x="0" y="0"/>
                    </a:lnTo>
                    <a:lnTo>
                      <a:pt x="23" y="0"/>
                    </a:lnTo>
                    <a:lnTo>
                      <a:pt x="29" y="7"/>
                    </a:lnTo>
                    <a:lnTo>
                      <a:pt x="32" y="16"/>
                    </a:lnTo>
                    <a:lnTo>
                      <a:pt x="32" y="34"/>
                    </a:lnTo>
                    <a:lnTo>
                      <a:pt x="29" y="43"/>
                    </a:lnTo>
                    <a:lnTo>
                      <a:pt x="23" y="50"/>
                    </a:lnTo>
                    <a:lnTo>
                      <a:pt x="0" y="5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1" name="Freeform 645"/>
              <p:cNvSpPr>
                <a:spLocks/>
              </p:cNvSpPr>
              <p:nvPr/>
            </p:nvSpPr>
            <p:spPr bwMode="auto">
              <a:xfrm>
                <a:off x="5038" y="6970"/>
                <a:ext cx="33" cy="50"/>
              </a:xfrm>
              <a:custGeom>
                <a:avLst/>
                <a:gdLst/>
                <a:ahLst/>
                <a:cxnLst>
                  <a:cxn ang="0">
                    <a:pos x="0" y="50"/>
                  </a:cxn>
                  <a:cxn ang="0">
                    <a:pos x="33" y="0"/>
                  </a:cxn>
                  <a:cxn ang="0">
                    <a:pos x="3" y="0"/>
                  </a:cxn>
                </a:cxnLst>
                <a:rect l="0" t="0" r="r" b="b"/>
                <a:pathLst>
                  <a:path w="33" h="50">
                    <a:moveTo>
                      <a:pt x="0" y="50"/>
                    </a:moveTo>
                    <a:lnTo>
                      <a:pt x="33" y="0"/>
                    </a:lnTo>
                    <a:lnTo>
                      <a:pt x="3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2" name="Line 646"/>
              <p:cNvSpPr>
                <a:spLocks noChangeShapeType="1"/>
              </p:cNvSpPr>
              <p:nvPr/>
            </p:nvSpPr>
            <p:spPr bwMode="auto">
              <a:xfrm>
                <a:off x="5038" y="7020"/>
                <a:ext cx="33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3" name="Freeform 647"/>
              <p:cNvSpPr>
                <a:spLocks/>
              </p:cNvSpPr>
              <p:nvPr/>
            </p:nvSpPr>
            <p:spPr bwMode="auto">
              <a:xfrm>
                <a:off x="4946" y="7124"/>
                <a:ext cx="23" cy="49"/>
              </a:xfrm>
              <a:custGeom>
                <a:avLst/>
                <a:gdLst/>
                <a:ahLst/>
                <a:cxnLst>
                  <a:cxn ang="0">
                    <a:pos x="0" y="37"/>
                  </a:cxn>
                  <a:cxn ang="0">
                    <a:pos x="23" y="0"/>
                  </a:cxn>
                  <a:cxn ang="0">
                    <a:pos x="23" y="49"/>
                  </a:cxn>
                </a:cxnLst>
                <a:rect l="0" t="0" r="r" b="b"/>
                <a:pathLst>
                  <a:path w="23" h="49">
                    <a:moveTo>
                      <a:pt x="0" y="37"/>
                    </a:moveTo>
                    <a:lnTo>
                      <a:pt x="23" y="0"/>
                    </a:lnTo>
                    <a:lnTo>
                      <a:pt x="23" y="49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4" name="Line 648"/>
              <p:cNvSpPr>
                <a:spLocks noChangeShapeType="1"/>
              </p:cNvSpPr>
              <p:nvPr/>
            </p:nvSpPr>
            <p:spPr bwMode="auto">
              <a:xfrm flipH="1">
                <a:off x="4946" y="7161"/>
                <a:ext cx="3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5" name="Freeform 649"/>
              <p:cNvSpPr>
                <a:spLocks/>
              </p:cNvSpPr>
              <p:nvPr/>
            </p:nvSpPr>
            <p:spPr bwMode="auto">
              <a:xfrm>
                <a:off x="4999" y="7124"/>
                <a:ext cx="26" cy="49"/>
              </a:xfrm>
              <a:custGeom>
                <a:avLst/>
                <a:gdLst/>
                <a:ahLst/>
                <a:cxnLst>
                  <a:cxn ang="0">
                    <a:pos x="0" y="49"/>
                  </a:cxn>
                  <a:cxn ang="0">
                    <a:pos x="0" y="43"/>
                  </a:cxn>
                  <a:cxn ang="0">
                    <a:pos x="0" y="40"/>
                  </a:cxn>
                  <a:cxn ang="0">
                    <a:pos x="3" y="37"/>
                  </a:cxn>
                  <a:cxn ang="0">
                    <a:pos x="6" y="34"/>
                  </a:cxn>
                  <a:cxn ang="0">
                    <a:pos x="9" y="31"/>
                  </a:cxn>
                  <a:cxn ang="0">
                    <a:pos x="13" y="28"/>
                  </a:cxn>
                  <a:cxn ang="0">
                    <a:pos x="19" y="25"/>
                  </a:cxn>
                  <a:cxn ang="0">
                    <a:pos x="26" y="18"/>
                  </a:cxn>
                  <a:cxn ang="0">
                    <a:pos x="26" y="6"/>
                  </a:cxn>
                  <a:cxn ang="0">
                    <a:pos x="22" y="3"/>
                  </a:cxn>
                  <a:cxn ang="0">
                    <a:pos x="22" y="0"/>
                  </a:cxn>
                  <a:cxn ang="0">
                    <a:pos x="16" y="0"/>
                  </a:cxn>
                  <a:cxn ang="0">
                    <a:pos x="9" y="0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0" y="6"/>
                  </a:cxn>
                  <a:cxn ang="0">
                    <a:pos x="0" y="12"/>
                  </a:cxn>
                </a:cxnLst>
                <a:rect l="0" t="0" r="r" b="b"/>
                <a:pathLst>
                  <a:path w="26" h="49">
                    <a:moveTo>
                      <a:pt x="0" y="49"/>
                    </a:moveTo>
                    <a:lnTo>
                      <a:pt x="0" y="43"/>
                    </a:lnTo>
                    <a:lnTo>
                      <a:pt x="0" y="40"/>
                    </a:lnTo>
                    <a:lnTo>
                      <a:pt x="3" y="37"/>
                    </a:lnTo>
                    <a:lnTo>
                      <a:pt x="6" y="34"/>
                    </a:lnTo>
                    <a:lnTo>
                      <a:pt x="9" y="31"/>
                    </a:lnTo>
                    <a:lnTo>
                      <a:pt x="13" y="28"/>
                    </a:lnTo>
                    <a:lnTo>
                      <a:pt x="19" y="25"/>
                    </a:lnTo>
                    <a:lnTo>
                      <a:pt x="26" y="18"/>
                    </a:lnTo>
                    <a:lnTo>
                      <a:pt x="26" y="6"/>
                    </a:lnTo>
                    <a:lnTo>
                      <a:pt x="22" y="3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9" y="0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0" y="6"/>
                    </a:lnTo>
                    <a:lnTo>
                      <a:pt x="0" y="12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6" name="Line 650"/>
              <p:cNvSpPr>
                <a:spLocks noChangeShapeType="1"/>
              </p:cNvSpPr>
              <p:nvPr/>
            </p:nvSpPr>
            <p:spPr bwMode="auto">
              <a:xfrm>
                <a:off x="4999" y="7173"/>
                <a:ext cx="2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7" name="Freeform 651"/>
              <p:cNvSpPr>
                <a:spLocks/>
              </p:cNvSpPr>
              <p:nvPr/>
            </p:nvSpPr>
            <p:spPr bwMode="auto">
              <a:xfrm>
                <a:off x="5048" y="7124"/>
                <a:ext cx="26" cy="49"/>
              </a:xfrm>
              <a:custGeom>
                <a:avLst/>
                <a:gdLst/>
                <a:ahLst/>
                <a:cxnLst>
                  <a:cxn ang="0">
                    <a:pos x="0" y="43"/>
                  </a:cxn>
                  <a:cxn ang="0">
                    <a:pos x="0" y="37"/>
                  </a:cxn>
                  <a:cxn ang="0">
                    <a:pos x="0" y="9"/>
                  </a:cxn>
                  <a:cxn ang="0">
                    <a:pos x="0" y="6"/>
                  </a:cxn>
                  <a:cxn ang="0">
                    <a:pos x="0" y="3"/>
                  </a:cxn>
                  <a:cxn ang="0">
                    <a:pos x="3" y="0"/>
                  </a:cxn>
                  <a:cxn ang="0">
                    <a:pos x="6" y="0"/>
                  </a:cxn>
                  <a:cxn ang="0">
                    <a:pos x="16" y="0"/>
                  </a:cxn>
                  <a:cxn ang="0">
                    <a:pos x="23" y="0"/>
                  </a:cxn>
                  <a:cxn ang="0">
                    <a:pos x="23" y="3"/>
                  </a:cxn>
                  <a:cxn ang="0">
                    <a:pos x="26" y="6"/>
                  </a:cxn>
                  <a:cxn ang="0">
                    <a:pos x="26" y="9"/>
                  </a:cxn>
                  <a:cxn ang="0">
                    <a:pos x="26" y="37"/>
                  </a:cxn>
                  <a:cxn ang="0">
                    <a:pos x="26" y="43"/>
                  </a:cxn>
                  <a:cxn ang="0">
                    <a:pos x="23" y="46"/>
                  </a:cxn>
                  <a:cxn ang="0">
                    <a:pos x="19" y="49"/>
                  </a:cxn>
                  <a:cxn ang="0">
                    <a:pos x="16" y="49"/>
                  </a:cxn>
                  <a:cxn ang="0">
                    <a:pos x="6" y="49"/>
                  </a:cxn>
                  <a:cxn ang="0">
                    <a:pos x="3" y="49"/>
                  </a:cxn>
                  <a:cxn ang="0">
                    <a:pos x="0" y="46"/>
                  </a:cxn>
                  <a:cxn ang="0">
                    <a:pos x="0" y="43"/>
                  </a:cxn>
                </a:cxnLst>
                <a:rect l="0" t="0" r="r" b="b"/>
                <a:pathLst>
                  <a:path w="26" h="49">
                    <a:moveTo>
                      <a:pt x="0" y="43"/>
                    </a:moveTo>
                    <a:lnTo>
                      <a:pt x="0" y="37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3" y="0"/>
                    </a:lnTo>
                    <a:lnTo>
                      <a:pt x="6" y="0"/>
                    </a:lnTo>
                    <a:lnTo>
                      <a:pt x="16" y="0"/>
                    </a:lnTo>
                    <a:lnTo>
                      <a:pt x="23" y="0"/>
                    </a:lnTo>
                    <a:lnTo>
                      <a:pt x="23" y="3"/>
                    </a:lnTo>
                    <a:lnTo>
                      <a:pt x="26" y="6"/>
                    </a:lnTo>
                    <a:lnTo>
                      <a:pt x="26" y="9"/>
                    </a:lnTo>
                    <a:lnTo>
                      <a:pt x="26" y="37"/>
                    </a:lnTo>
                    <a:lnTo>
                      <a:pt x="26" y="43"/>
                    </a:lnTo>
                    <a:lnTo>
                      <a:pt x="23" y="46"/>
                    </a:lnTo>
                    <a:lnTo>
                      <a:pt x="19" y="49"/>
                    </a:lnTo>
                    <a:lnTo>
                      <a:pt x="16" y="49"/>
                    </a:lnTo>
                    <a:lnTo>
                      <a:pt x="6" y="49"/>
                    </a:lnTo>
                    <a:lnTo>
                      <a:pt x="3" y="49"/>
                    </a:lnTo>
                    <a:lnTo>
                      <a:pt x="0" y="46"/>
                    </a:lnTo>
                    <a:lnTo>
                      <a:pt x="0" y="43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8" name="Freeform 652"/>
              <p:cNvSpPr>
                <a:spLocks/>
              </p:cNvSpPr>
              <p:nvPr/>
            </p:nvSpPr>
            <p:spPr bwMode="auto">
              <a:xfrm>
                <a:off x="5536" y="7336"/>
                <a:ext cx="33" cy="52"/>
              </a:xfrm>
              <a:custGeom>
                <a:avLst/>
                <a:gdLst/>
                <a:ahLst/>
                <a:cxnLst>
                  <a:cxn ang="0">
                    <a:pos x="3" y="49"/>
                  </a:cxn>
                  <a:cxn ang="0">
                    <a:pos x="7" y="49"/>
                  </a:cxn>
                  <a:cxn ang="0">
                    <a:pos x="10" y="52"/>
                  </a:cxn>
                  <a:cxn ang="0">
                    <a:pos x="23" y="52"/>
                  </a:cxn>
                  <a:cxn ang="0">
                    <a:pos x="26" y="49"/>
                  </a:cxn>
                  <a:cxn ang="0">
                    <a:pos x="30" y="49"/>
                  </a:cxn>
                  <a:cxn ang="0">
                    <a:pos x="33" y="43"/>
                  </a:cxn>
                  <a:cxn ang="0">
                    <a:pos x="33" y="40"/>
                  </a:cxn>
                  <a:cxn ang="0">
                    <a:pos x="33" y="37"/>
                  </a:cxn>
                  <a:cxn ang="0">
                    <a:pos x="33" y="15"/>
                  </a:cxn>
                  <a:cxn ang="0">
                    <a:pos x="33" y="12"/>
                  </a:cxn>
                  <a:cxn ang="0">
                    <a:pos x="33" y="9"/>
                  </a:cxn>
                  <a:cxn ang="0">
                    <a:pos x="30" y="6"/>
                  </a:cxn>
                  <a:cxn ang="0">
                    <a:pos x="26" y="3"/>
                  </a:cxn>
                  <a:cxn ang="0">
                    <a:pos x="23" y="0"/>
                  </a:cxn>
                  <a:cxn ang="0">
                    <a:pos x="10" y="0"/>
                  </a:cxn>
                  <a:cxn ang="0">
                    <a:pos x="7" y="3"/>
                  </a:cxn>
                  <a:cxn ang="0">
                    <a:pos x="3" y="6"/>
                  </a:cxn>
                  <a:cxn ang="0">
                    <a:pos x="0" y="9"/>
                  </a:cxn>
                  <a:cxn ang="0">
                    <a:pos x="0" y="12"/>
                  </a:cxn>
                  <a:cxn ang="0">
                    <a:pos x="0" y="15"/>
                  </a:cxn>
                  <a:cxn ang="0">
                    <a:pos x="0" y="37"/>
                  </a:cxn>
                  <a:cxn ang="0">
                    <a:pos x="0" y="40"/>
                  </a:cxn>
                  <a:cxn ang="0">
                    <a:pos x="0" y="43"/>
                  </a:cxn>
                  <a:cxn ang="0">
                    <a:pos x="3" y="49"/>
                  </a:cxn>
                </a:cxnLst>
                <a:rect l="0" t="0" r="r" b="b"/>
                <a:pathLst>
                  <a:path w="33" h="52">
                    <a:moveTo>
                      <a:pt x="3" y="49"/>
                    </a:moveTo>
                    <a:lnTo>
                      <a:pt x="7" y="49"/>
                    </a:lnTo>
                    <a:lnTo>
                      <a:pt x="10" y="52"/>
                    </a:lnTo>
                    <a:lnTo>
                      <a:pt x="23" y="52"/>
                    </a:lnTo>
                    <a:lnTo>
                      <a:pt x="26" y="49"/>
                    </a:lnTo>
                    <a:lnTo>
                      <a:pt x="30" y="49"/>
                    </a:lnTo>
                    <a:lnTo>
                      <a:pt x="33" y="43"/>
                    </a:lnTo>
                    <a:lnTo>
                      <a:pt x="33" y="40"/>
                    </a:lnTo>
                    <a:lnTo>
                      <a:pt x="33" y="37"/>
                    </a:lnTo>
                    <a:lnTo>
                      <a:pt x="33" y="15"/>
                    </a:lnTo>
                    <a:lnTo>
                      <a:pt x="33" y="12"/>
                    </a:lnTo>
                    <a:lnTo>
                      <a:pt x="33" y="9"/>
                    </a:lnTo>
                    <a:lnTo>
                      <a:pt x="30" y="6"/>
                    </a:lnTo>
                    <a:lnTo>
                      <a:pt x="26" y="3"/>
                    </a:lnTo>
                    <a:lnTo>
                      <a:pt x="23" y="0"/>
                    </a:lnTo>
                    <a:lnTo>
                      <a:pt x="10" y="0"/>
                    </a:lnTo>
                    <a:lnTo>
                      <a:pt x="7" y="3"/>
                    </a:lnTo>
                    <a:lnTo>
                      <a:pt x="3" y="6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37"/>
                    </a:lnTo>
                    <a:lnTo>
                      <a:pt x="0" y="40"/>
                    </a:lnTo>
                    <a:lnTo>
                      <a:pt x="0" y="43"/>
                    </a:lnTo>
                    <a:lnTo>
                      <a:pt x="3" y="49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9" name="Freeform 653"/>
              <p:cNvSpPr>
                <a:spLocks/>
              </p:cNvSpPr>
              <p:nvPr/>
            </p:nvSpPr>
            <p:spPr bwMode="auto">
              <a:xfrm>
                <a:off x="5588" y="7336"/>
                <a:ext cx="30" cy="52"/>
              </a:xfrm>
              <a:custGeom>
                <a:avLst/>
                <a:gdLst/>
                <a:ahLst/>
                <a:cxnLst>
                  <a:cxn ang="0">
                    <a:pos x="0" y="52"/>
                  </a:cxn>
                  <a:cxn ang="0">
                    <a:pos x="0" y="0"/>
                  </a:cxn>
                  <a:cxn ang="0">
                    <a:pos x="30" y="52"/>
                  </a:cxn>
                  <a:cxn ang="0">
                    <a:pos x="30" y="0"/>
                  </a:cxn>
                </a:cxnLst>
                <a:rect l="0" t="0" r="r" b="b"/>
                <a:pathLst>
                  <a:path w="30" h="52">
                    <a:moveTo>
                      <a:pt x="0" y="52"/>
                    </a:moveTo>
                    <a:lnTo>
                      <a:pt x="0" y="0"/>
                    </a:lnTo>
                    <a:lnTo>
                      <a:pt x="30" y="52"/>
                    </a:lnTo>
                    <a:lnTo>
                      <a:pt x="30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0" name="Freeform 654"/>
              <p:cNvSpPr>
                <a:spLocks/>
              </p:cNvSpPr>
              <p:nvPr/>
            </p:nvSpPr>
            <p:spPr bwMode="auto">
              <a:xfrm>
                <a:off x="4844" y="7336"/>
                <a:ext cx="33" cy="52"/>
              </a:xfrm>
              <a:custGeom>
                <a:avLst/>
                <a:gdLst/>
                <a:ahLst/>
                <a:cxnLst>
                  <a:cxn ang="0">
                    <a:pos x="0" y="49"/>
                  </a:cxn>
                  <a:cxn ang="0">
                    <a:pos x="7" y="49"/>
                  </a:cxn>
                  <a:cxn ang="0">
                    <a:pos x="10" y="52"/>
                  </a:cxn>
                  <a:cxn ang="0">
                    <a:pos x="23" y="52"/>
                  </a:cxn>
                  <a:cxn ang="0">
                    <a:pos x="27" y="49"/>
                  </a:cxn>
                  <a:cxn ang="0">
                    <a:pos x="30" y="49"/>
                  </a:cxn>
                  <a:cxn ang="0">
                    <a:pos x="33" y="43"/>
                  </a:cxn>
                  <a:cxn ang="0">
                    <a:pos x="33" y="40"/>
                  </a:cxn>
                  <a:cxn ang="0">
                    <a:pos x="33" y="37"/>
                  </a:cxn>
                  <a:cxn ang="0">
                    <a:pos x="33" y="15"/>
                  </a:cxn>
                  <a:cxn ang="0">
                    <a:pos x="33" y="12"/>
                  </a:cxn>
                  <a:cxn ang="0">
                    <a:pos x="33" y="9"/>
                  </a:cxn>
                  <a:cxn ang="0">
                    <a:pos x="30" y="6"/>
                  </a:cxn>
                  <a:cxn ang="0">
                    <a:pos x="27" y="3"/>
                  </a:cxn>
                  <a:cxn ang="0">
                    <a:pos x="23" y="0"/>
                  </a:cxn>
                  <a:cxn ang="0">
                    <a:pos x="10" y="0"/>
                  </a:cxn>
                  <a:cxn ang="0">
                    <a:pos x="4" y="3"/>
                  </a:cxn>
                  <a:cxn ang="0">
                    <a:pos x="0" y="6"/>
                  </a:cxn>
                  <a:cxn ang="0">
                    <a:pos x="0" y="9"/>
                  </a:cxn>
                  <a:cxn ang="0">
                    <a:pos x="0" y="12"/>
                  </a:cxn>
                  <a:cxn ang="0">
                    <a:pos x="0" y="15"/>
                  </a:cxn>
                  <a:cxn ang="0">
                    <a:pos x="0" y="37"/>
                  </a:cxn>
                  <a:cxn ang="0">
                    <a:pos x="0" y="40"/>
                  </a:cxn>
                  <a:cxn ang="0">
                    <a:pos x="0" y="43"/>
                  </a:cxn>
                  <a:cxn ang="0">
                    <a:pos x="0" y="49"/>
                  </a:cxn>
                </a:cxnLst>
                <a:rect l="0" t="0" r="r" b="b"/>
                <a:pathLst>
                  <a:path w="33" h="52">
                    <a:moveTo>
                      <a:pt x="0" y="49"/>
                    </a:moveTo>
                    <a:lnTo>
                      <a:pt x="7" y="49"/>
                    </a:lnTo>
                    <a:lnTo>
                      <a:pt x="10" y="52"/>
                    </a:lnTo>
                    <a:lnTo>
                      <a:pt x="23" y="52"/>
                    </a:lnTo>
                    <a:lnTo>
                      <a:pt x="27" y="49"/>
                    </a:lnTo>
                    <a:lnTo>
                      <a:pt x="30" y="49"/>
                    </a:lnTo>
                    <a:lnTo>
                      <a:pt x="33" y="43"/>
                    </a:lnTo>
                    <a:lnTo>
                      <a:pt x="33" y="40"/>
                    </a:lnTo>
                    <a:lnTo>
                      <a:pt x="33" y="37"/>
                    </a:lnTo>
                    <a:lnTo>
                      <a:pt x="33" y="15"/>
                    </a:lnTo>
                    <a:lnTo>
                      <a:pt x="33" y="12"/>
                    </a:lnTo>
                    <a:lnTo>
                      <a:pt x="33" y="9"/>
                    </a:lnTo>
                    <a:lnTo>
                      <a:pt x="30" y="6"/>
                    </a:lnTo>
                    <a:lnTo>
                      <a:pt x="27" y="3"/>
                    </a:lnTo>
                    <a:lnTo>
                      <a:pt x="23" y="0"/>
                    </a:lnTo>
                    <a:lnTo>
                      <a:pt x="10" y="0"/>
                    </a:lnTo>
                    <a:lnTo>
                      <a:pt x="4" y="3"/>
                    </a:lnTo>
                    <a:lnTo>
                      <a:pt x="0" y="6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37"/>
                    </a:lnTo>
                    <a:lnTo>
                      <a:pt x="0" y="40"/>
                    </a:lnTo>
                    <a:lnTo>
                      <a:pt x="0" y="43"/>
                    </a:lnTo>
                    <a:lnTo>
                      <a:pt x="0" y="49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1" name="Freeform 655"/>
              <p:cNvSpPr>
                <a:spLocks/>
              </p:cNvSpPr>
              <p:nvPr/>
            </p:nvSpPr>
            <p:spPr bwMode="auto">
              <a:xfrm>
                <a:off x="4897" y="7336"/>
                <a:ext cx="29" cy="52"/>
              </a:xfrm>
              <a:custGeom>
                <a:avLst/>
                <a:gdLst/>
                <a:ahLst/>
                <a:cxnLst>
                  <a:cxn ang="0">
                    <a:pos x="0" y="52"/>
                  </a:cxn>
                  <a:cxn ang="0">
                    <a:pos x="0" y="0"/>
                  </a:cxn>
                  <a:cxn ang="0">
                    <a:pos x="29" y="0"/>
                  </a:cxn>
                </a:cxnLst>
                <a:rect l="0" t="0" r="r" b="b"/>
                <a:pathLst>
                  <a:path w="29" h="52">
                    <a:moveTo>
                      <a:pt x="0" y="52"/>
                    </a:moveTo>
                    <a:lnTo>
                      <a:pt x="0" y="0"/>
                    </a:lnTo>
                    <a:lnTo>
                      <a:pt x="29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2" name="Line 656"/>
              <p:cNvSpPr>
                <a:spLocks noChangeShapeType="1"/>
              </p:cNvSpPr>
              <p:nvPr/>
            </p:nvSpPr>
            <p:spPr bwMode="auto">
              <a:xfrm flipH="1">
                <a:off x="4897" y="7360"/>
                <a:ext cx="2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3" name="Freeform 657"/>
              <p:cNvSpPr>
                <a:spLocks/>
              </p:cNvSpPr>
              <p:nvPr/>
            </p:nvSpPr>
            <p:spPr bwMode="auto">
              <a:xfrm>
                <a:off x="4946" y="7336"/>
                <a:ext cx="33" cy="52"/>
              </a:xfrm>
              <a:custGeom>
                <a:avLst/>
                <a:gdLst/>
                <a:ahLst/>
                <a:cxnLst>
                  <a:cxn ang="0">
                    <a:pos x="0" y="52"/>
                  </a:cxn>
                  <a:cxn ang="0">
                    <a:pos x="0" y="0"/>
                  </a:cxn>
                  <a:cxn ang="0">
                    <a:pos x="33" y="0"/>
                  </a:cxn>
                </a:cxnLst>
                <a:rect l="0" t="0" r="r" b="b"/>
                <a:pathLst>
                  <a:path w="33" h="52">
                    <a:moveTo>
                      <a:pt x="0" y="52"/>
                    </a:moveTo>
                    <a:lnTo>
                      <a:pt x="0" y="0"/>
                    </a:lnTo>
                    <a:lnTo>
                      <a:pt x="33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4" name="Line 658"/>
              <p:cNvSpPr>
                <a:spLocks noChangeShapeType="1"/>
              </p:cNvSpPr>
              <p:nvPr/>
            </p:nvSpPr>
            <p:spPr bwMode="auto">
              <a:xfrm flipH="1">
                <a:off x="4946" y="7360"/>
                <a:ext cx="2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5" name="Freeform 659"/>
              <p:cNvSpPr>
                <a:spLocks/>
              </p:cNvSpPr>
              <p:nvPr/>
            </p:nvSpPr>
            <p:spPr bwMode="auto">
              <a:xfrm>
                <a:off x="4936" y="7821"/>
                <a:ext cx="46" cy="58"/>
              </a:xfrm>
              <a:custGeom>
                <a:avLst/>
                <a:gdLst/>
                <a:ahLst/>
                <a:cxnLst>
                  <a:cxn ang="0">
                    <a:pos x="0" y="58"/>
                  </a:cxn>
                  <a:cxn ang="0">
                    <a:pos x="0" y="0"/>
                  </a:cxn>
                  <a:cxn ang="0">
                    <a:pos x="23" y="40"/>
                  </a:cxn>
                  <a:cxn ang="0">
                    <a:pos x="46" y="0"/>
                  </a:cxn>
                  <a:cxn ang="0">
                    <a:pos x="46" y="58"/>
                  </a:cxn>
                </a:cxnLst>
                <a:rect l="0" t="0" r="r" b="b"/>
                <a:pathLst>
                  <a:path w="46" h="58">
                    <a:moveTo>
                      <a:pt x="0" y="58"/>
                    </a:moveTo>
                    <a:lnTo>
                      <a:pt x="0" y="0"/>
                    </a:lnTo>
                    <a:lnTo>
                      <a:pt x="23" y="40"/>
                    </a:lnTo>
                    <a:lnTo>
                      <a:pt x="46" y="0"/>
                    </a:lnTo>
                    <a:lnTo>
                      <a:pt x="46" y="58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6" name="Freeform 660"/>
              <p:cNvSpPr>
                <a:spLocks/>
              </p:cNvSpPr>
              <p:nvPr/>
            </p:nvSpPr>
            <p:spPr bwMode="auto">
              <a:xfrm>
                <a:off x="4995" y="7821"/>
                <a:ext cx="49" cy="58"/>
              </a:xfrm>
              <a:custGeom>
                <a:avLst/>
                <a:gdLst/>
                <a:ahLst/>
                <a:cxnLst>
                  <a:cxn ang="0">
                    <a:pos x="0" y="58"/>
                  </a:cxn>
                  <a:cxn ang="0">
                    <a:pos x="20" y="0"/>
                  </a:cxn>
                  <a:cxn ang="0">
                    <a:pos x="26" y="0"/>
                  </a:cxn>
                  <a:cxn ang="0">
                    <a:pos x="49" y="58"/>
                  </a:cxn>
                </a:cxnLst>
                <a:rect l="0" t="0" r="r" b="b"/>
                <a:pathLst>
                  <a:path w="49" h="58">
                    <a:moveTo>
                      <a:pt x="0" y="58"/>
                    </a:moveTo>
                    <a:lnTo>
                      <a:pt x="20" y="0"/>
                    </a:lnTo>
                    <a:lnTo>
                      <a:pt x="26" y="0"/>
                    </a:lnTo>
                    <a:lnTo>
                      <a:pt x="49" y="58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7" name="Line 661"/>
              <p:cNvSpPr>
                <a:spLocks noChangeShapeType="1"/>
              </p:cNvSpPr>
              <p:nvPr/>
            </p:nvSpPr>
            <p:spPr bwMode="auto">
              <a:xfrm flipH="1">
                <a:off x="5002" y="7861"/>
                <a:ext cx="33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8" name="Freeform 662"/>
              <p:cNvSpPr>
                <a:spLocks/>
              </p:cNvSpPr>
              <p:nvPr/>
            </p:nvSpPr>
            <p:spPr bwMode="auto">
              <a:xfrm>
                <a:off x="5071" y="7821"/>
                <a:ext cx="16" cy="58"/>
              </a:xfrm>
              <a:custGeom>
                <a:avLst/>
                <a:gdLst/>
                <a:ahLst/>
                <a:cxnLst>
                  <a:cxn ang="0">
                    <a:pos x="0" y="58"/>
                  </a:cxn>
                  <a:cxn ang="0">
                    <a:pos x="16" y="58"/>
                  </a:cxn>
                  <a:cxn ang="0">
                    <a:pos x="6" y="58"/>
                  </a:cxn>
                  <a:cxn ang="0">
                    <a:pos x="6" y="0"/>
                  </a:cxn>
                </a:cxnLst>
                <a:rect l="0" t="0" r="r" b="b"/>
                <a:pathLst>
                  <a:path w="16" h="58">
                    <a:moveTo>
                      <a:pt x="0" y="58"/>
                    </a:moveTo>
                    <a:lnTo>
                      <a:pt x="16" y="58"/>
                    </a:lnTo>
                    <a:lnTo>
                      <a:pt x="6" y="58"/>
                    </a:lnTo>
                    <a:lnTo>
                      <a:pt x="6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9" name="Line 663"/>
              <p:cNvSpPr>
                <a:spLocks noChangeShapeType="1"/>
              </p:cNvSpPr>
              <p:nvPr/>
            </p:nvSpPr>
            <p:spPr bwMode="auto">
              <a:xfrm>
                <a:off x="5071" y="7821"/>
                <a:ext cx="1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0" name="Freeform 664"/>
              <p:cNvSpPr>
                <a:spLocks/>
              </p:cNvSpPr>
              <p:nvPr/>
            </p:nvSpPr>
            <p:spPr bwMode="auto">
              <a:xfrm>
                <a:off x="5120" y="7821"/>
                <a:ext cx="36" cy="58"/>
              </a:xfrm>
              <a:custGeom>
                <a:avLst/>
                <a:gdLst/>
                <a:ahLst/>
                <a:cxnLst>
                  <a:cxn ang="0">
                    <a:pos x="0" y="58"/>
                  </a:cxn>
                  <a:cxn ang="0">
                    <a:pos x="0" y="0"/>
                  </a:cxn>
                  <a:cxn ang="0">
                    <a:pos x="36" y="58"/>
                  </a:cxn>
                  <a:cxn ang="0">
                    <a:pos x="36" y="0"/>
                  </a:cxn>
                </a:cxnLst>
                <a:rect l="0" t="0" r="r" b="b"/>
                <a:pathLst>
                  <a:path w="36" h="58">
                    <a:moveTo>
                      <a:pt x="0" y="58"/>
                    </a:moveTo>
                    <a:lnTo>
                      <a:pt x="0" y="0"/>
                    </a:lnTo>
                    <a:lnTo>
                      <a:pt x="36" y="58"/>
                    </a:lnTo>
                    <a:lnTo>
                      <a:pt x="36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1" name="Line 665"/>
              <p:cNvSpPr>
                <a:spLocks noChangeShapeType="1"/>
              </p:cNvSpPr>
              <p:nvPr/>
            </p:nvSpPr>
            <p:spPr bwMode="auto">
              <a:xfrm flipH="1" flipV="1">
                <a:off x="5212" y="7867"/>
                <a:ext cx="3" cy="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2" name="Freeform 666"/>
              <p:cNvSpPr>
                <a:spLocks/>
              </p:cNvSpPr>
              <p:nvPr/>
            </p:nvSpPr>
            <p:spPr bwMode="auto">
              <a:xfrm>
                <a:off x="5215" y="7821"/>
                <a:ext cx="39" cy="58"/>
              </a:xfrm>
              <a:custGeom>
                <a:avLst/>
                <a:gdLst/>
                <a:ahLst/>
                <a:cxnLst>
                  <a:cxn ang="0">
                    <a:pos x="0" y="52"/>
                  </a:cxn>
                  <a:cxn ang="0">
                    <a:pos x="3" y="58"/>
                  </a:cxn>
                  <a:cxn ang="0">
                    <a:pos x="10" y="58"/>
                  </a:cxn>
                  <a:cxn ang="0">
                    <a:pos x="33" y="58"/>
                  </a:cxn>
                  <a:cxn ang="0">
                    <a:pos x="39" y="58"/>
                  </a:cxn>
                  <a:cxn ang="0">
                    <a:pos x="39" y="49"/>
                  </a:cxn>
                  <a:cxn ang="0">
                    <a:pos x="39" y="40"/>
                  </a:cxn>
                  <a:cxn ang="0">
                    <a:pos x="39" y="31"/>
                  </a:cxn>
                  <a:cxn ang="0">
                    <a:pos x="33" y="28"/>
                  </a:cxn>
                  <a:cxn ang="0">
                    <a:pos x="10" y="28"/>
                  </a:cxn>
                  <a:cxn ang="0">
                    <a:pos x="3" y="25"/>
                  </a:cxn>
                  <a:cxn ang="0">
                    <a:pos x="0" y="19"/>
                  </a:cxn>
                  <a:cxn ang="0">
                    <a:pos x="0" y="9"/>
                  </a:cxn>
                  <a:cxn ang="0">
                    <a:pos x="3" y="3"/>
                  </a:cxn>
                  <a:cxn ang="0">
                    <a:pos x="10" y="0"/>
                  </a:cxn>
                  <a:cxn ang="0">
                    <a:pos x="29" y="0"/>
                  </a:cxn>
                  <a:cxn ang="0">
                    <a:pos x="33" y="0"/>
                  </a:cxn>
                  <a:cxn ang="0">
                    <a:pos x="36" y="6"/>
                  </a:cxn>
                  <a:cxn ang="0">
                    <a:pos x="39" y="9"/>
                  </a:cxn>
                </a:cxnLst>
                <a:rect l="0" t="0" r="r" b="b"/>
                <a:pathLst>
                  <a:path w="39" h="58">
                    <a:moveTo>
                      <a:pt x="0" y="52"/>
                    </a:moveTo>
                    <a:lnTo>
                      <a:pt x="3" y="58"/>
                    </a:lnTo>
                    <a:lnTo>
                      <a:pt x="10" y="58"/>
                    </a:lnTo>
                    <a:lnTo>
                      <a:pt x="33" y="58"/>
                    </a:lnTo>
                    <a:lnTo>
                      <a:pt x="39" y="58"/>
                    </a:lnTo>
                    <a:lnTo>
                      <a:pt x="39" y="49"/>
                    </a:lnTo>
                    <a:lnTo>
                      <a:pt x="39" y="40"/>
                    </a:lnTo>
                    <a:lnTo>
                      <a:pt x="39" y="31"/>
                    </a:lnTo>
                    <a:lnTo>
                      <a:pt x="33" y="28"/>
                    </a:lnTo>
                    <a:lnTo>
                      <a:pt x="10" y="28"/>
                    </a:lnTo>
                    <a:lnTo>
                      <a:pt x="3" y="25"/>
                    </a:lnTo>
                    <a:lnTo>
                      <a:pt x="0" y="19"/>
                    </a:lnTo>
                    <a:lnTo>
                      <a:pt x="0" y="9"/>
                    </a:lnTo>
                    <a:lnTo>
                      <a:pt x="3" y="3"/>
                    </a:lnTo>
                    <a:lnTo>
                      <a:pt x="10" y="0"/>
                    </a:lnTo>
                    <a:lnTo>
                      <a:pt x="29" y="0"/>
                    </a:lnTo>
                    <a:lnTo>
                      <a:pt x="33" y="0"/>
                    </a:lnTo>
                    <a:lnTo>
                      <a:pt x="36" y="6"/>
                    </a:lnTo>
                    <a:lnTo>
                      <a:pt x="39" y="9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3" name="Line 667"/>
              <p:cNvSpPr>
                <a:spLocks noChangeShapeType="1"/>
              </p:cNvSpPr>
              <p:nvPr/>
            </p:nvSpPr>
            <p:spPr bwMode="auto">
              <a:xfrm flipH="1" flipV="1">
                <a:off x="5271" y="7821"/>
                <a:ext cx="9" cy="58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4" name="Line 668"/>
              <p:cNvSpPr>
                <a:spLocks noChangeShapeType="1"/>
              </p:cNvSpPr>
              <p:nvPr/>
            </p:nvSpPr>
            <p:spPr bwMode="auto">
              <a:xfrm flipH="1">
                <a:off x="5280" y="7827"/>
                <a:ext cx="13" cy="52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5" name="Line 669"/>
              <p:cNvSpPr>
                <a:spLocks noChangeShapeType="1"/>
              </p:cNvSpPr>
              <p:nvPr/>
            </p:nvSpPr>
            <p:spPr bwMode="auto">
              <a:xfrm flipH="1" flipV="1">
                <a:off x="5293" y="7827"/>
                <a:ext cx="17" cy="52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6" name="Line 670"/>
              <p:cNvSpPr>
                <a:spLocks noChangeShapeType="1"/>
              </p:cNvSpPr>
              <p:nvPr/>
            </p:nvSpPr>
            <p:spPr bwMode="auto">
              <a:xfrm flipH="1">
                <a:off x="5310" y="7821"/>
                <a:ext cx="10" cy="58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7" name="Freeform 671"/>
              <p:cNvSpPr>
                <a:spLocks/>
              </p:cNvSpPr>
              <p:nvPr/>
            </p:nvSpPr>
            <p:spPr bwMode="auto">
              <a:xfrm>
                <a:off x="5346" y="7821"/>
                <a:ext cx="16" cy="58"/>
              </a:xfrm>
              <a:custGeom>
                <a:avLst/>
                <a:gdLst/>
                <a:ahLst/>
                <a:cxnLst>
                  <a:cxn ang="0">
                    <a:pos x="0" y="58"/>
                  </a:cxn>
                  <a:cxn ang="0">
                    <a:pos x="16" y="58"/>
                  </a:cxn>
                  <a:cxn ang="0">
                    <a:pos x="10" y="58"/>
                  </a:cxn>
                  <a:cxn ang="0">
                    <a:pos x="10" y="0"/>
                  </a:cxn>
                </a:cxnLst>
                <a:rect l="0" t="0" r="r" b="b"/>
                <a:pathLst>
                  <a:path w="16" h="58">
                    <a:moveTo>
                      <a:pt x="0" y="58"/>
                    </a:moveTo>
                    <a:lnTo>
                      <a:pt x="16" y="58"/>
                    </a:lnTo>
                    <a:lnTo>
                      <a:pt x="10" y="58"/>
                    </a:lnTo>
                    <a:lnTo>
                      <a:pt x="10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8" name="Line 672"/>
              <p:cNvSpPr>
                <a:spLocks noChangeShapeType="1"/>
              </p:cNvSpPr>
              <p:nvPr/>
            </p:nvSpPr>
            <p:spPr bwMode="auto">
              <a:xfrm>
                <a:off x="5346" y="7821"/>
                <a:ext cx="1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9" name="Line 673"/>
              <p:cNvSpPr>
                <a:spLocks noChangeShapeType="1"/>
              </p:cNvSpPr>
              <p:nvPr/>
            </p:nvSpPr>
            <p:spPr bwMode="auto">
              <a:xfrm flipV="1">
                <a:off x="5415" y="7821"/>
                <a:ext cx="1" cy="58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0" name="Line 674"/>
              <p:cNvSpPr>
                <a:spLocks noChangeShapeType="1"/>
              </p:cNvSpPr>
              <p:nvPr/>
            </p:nvSpPr>
            <p:spPr bwMode="auto">
              <a:xfrm>
                <a:off x="5395" y="7821"/>
                <a:ext cx="3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1" name="Freeform 675"/>
              <p:cNvSpPr>
                <a:spLocks/>
              </p:cNvSpPr>
              <p:nvPr/>
            </p:nvSpPr>
            <p:spPr bwMode="auto">
              <a:xfrm>
                <a:off x="5451" y="7821"/>
                <a:ext cx="42" cy="52"/>
              </a:xfrm>
              <a:custGeom>
                <a:avLst/>
                <a:gdLst/>
                <a:ahLst/>
                <a:cxnLst>
                  <a:cxn ang="0">
                    <a:pos x="6" y="52"/>
                  </a:cxn>
                  <a:cxn ang="0">
                    <a:pos x="0" y="40"/>
                  </a:cxn>
                  <a:cxn ang="0">
                    <a:pos x="0" y="19"/>
                  </a:cxn>
                  <a:cxn ang="0">
                    <a:pos x="6" y="6"/>
                  </a:cxn>
                  <a:cxn ang="0">
                    <a:pos x="13" y="0"/>
                  </a:cxn>
                  <a:cxn ang="0">
                    <a:pos x="33" y="0"/>
                  </a:cxn>
                  <a:cxn ang="0">
                    <a:pos x="36" y="3"/>
                  </a:cxn>
                  <a:cxn ang="0">
                    <a:pos x="39" y="6"/>
                  </a:cxn>
                  <a:cxn ang="0">
                    <a:pos x="42" y="12"/>
                  </a:cxn>
                </a:cxnLst>
                <a:rect l="0" t="0" r="r" b="b"/>
                <a:pathLst>
                  <a:path w="42" h="52">
                    <a:moveTo>
                      <a:pt x="6" y="52"/>
                    </a:moveTo>
                    <a:lnTo>
                      <a:pt x="0" y="40"/>
                    </a:lnTo>
                    <a:lnTo>
                      <a:pt x="0" y="19"/>
                    </a:lnTo>
                    <a:lnTo>
                      <a:pt x="6" y="6"/>
                    </a:lnTo>
                    <a:lnTo>
                      <a:pt x="13" y="0"/>
                    </a:lnTo>
                    <a:lnTo>
                      <a:pt x="33" y="0"/>
                    </a:lnTo>
                    <a:lnTo>
                      <a:pt x="36" y="3"/>
                    </a:lnTo>
                    <a:lnTo>
                      <a:pt x="39" y="6"/>
                    </a:lnTo>
                    <a:lnTo>
                      <a:pt x="42" y="12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2" name="Freeform 676"/>
              <p:cNvSpPr>
                <a:spLocks/>
              </p:cNvSpPr>
              <p:nvPr/>
            </p:nvSpPr>
            <p:spPr bwMode="auto">
              <a:xfrm>
                <a:off x="5457" y="7867"/>
                <a:ext cx="36" cy="12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36" y="3"/>
                  </a:cxn>
                  <a:cxn ang="0">
                    <a:pos x="30" y="9"/>
                  </a:cxn>
                  <a:cxn ang="0">
                    <a:pos x="27" y="12"/>
                  </a:cxn>
                  <a:cxn ang="0">
                    <a:pos x="7" y="12"/>
                  </a:cxn>
                  <a:cxn ang="0">
                    <a:pos x="0" y="6"/>
                  </a:cxn>
                </a:cxnLst>
                <a:rect l="0" t="0" r="r" b="b"/>
                <a:pathLst>
                  <a:path w="36" h="12">
                    <a:moveTo>
                      <a:pt x="36" y="0"/>
                    </a:moveTo>
                    <a:lnTo>
                      <a:pt x="36" y="3"/>
                    </a:lnTo>
                    <a:lnTo>
                      <a:pt x="30" y="9"/>
                    </a:lnTo>
                    <a:lnTo>
                      <a:pt x="27" y="12"/>
                    </a:lnTo>
                    <a:lnTo>
                      <a:pt x="7" y="12"/>
                    </a:lnTo>
                    <a:lnTo>
                      <a:pt x="0" y="6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3" name="Line 677"/>
              <p:cNvSpPr>
                <a:spLocks noChangeShapeType="1"/>
              </p:cNvSpPr>
              <p:nvPr/>
            </p:nvSpPr>
            <p:spPr bwMode="auto">
              <a:xfrm flipV="1">
                <a:off x="5516" y="7821"/>
                <a:ext cx="1" cy="58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4" name="Line 678"/>
              <p:cNvSpPr>
                <a:spLocks noChangeShapeType="1"/>
              </p:cNvSpPr>
              <p:nvPr/>
            </p:nvSpPr>
            <p:spPr bwMode="auto">
              <a:xfrm>
                <a:off x="5516" y="7849"/>
                <a:ext cx="3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5" name="Line 679"/>
              <p:cNvSpPr>
                <a:spLocks noChangeShapeType="1"/>
              </p:cNvSpPr>
              <p:nvPr/>
            </p:nvSpPr>
            <p:spPr bwMode="auto">
              <a:xfrm>
                <a:off x="5552" y="7821"/>
                <a:ext cx="1" cy="58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6" name="Freeform 680"/>
              <p:cNvSpPr>
                <a:spLocks/>
              </p:cNvSpPr>
              <p:nvPr/>
            </p:nvSpPr>
            <p:spPr bwMode="auto">
              <a:xfrm>
                <a:off x="4897" y="8331"/>
                <a:ext cx="36" cy="49"/>
              </a:xfrm>
              <a:custGeom>
                <a:avLst/>
                <a:gdLst/>
                <a:ahLst/>
                <a:cxnLst>
                  <a:cxn ang="0">
                    <a:pos x="3" y="46"/>
                  </a:cxn>
                  <a:cxn ang="0">
                    <a:pos x="6" y="49"/>
                  </a:cxn>
                  <a:cxn ang="0">
                    <a:pos x="13" y="49"/>
                  </a:cxn>
                  <a:cxn ang="0">
                    <a:pos x="26" y="49"/>
                  </a:cxn>
                  <a:cxn ang="0">
                    <a:pos x="29" y="49"/>
                  </a:cxn>
                  <a:cxn ang="0">
                    <a:pos x="33" y="46"/>
                  </a:cxn>
                  <a:cxn ang="0">
                    <a:pos x="33" y="43"/>
                  </a:cxn>
                  <a:cxn ang="0">
                    <a:pos x="36" y="40"/>
                  </a:cxn>
                  <a:cxn ang="0">
                    <a:pos x="36" y="37"/>
                  </a:cxn>
                  <a:cxn ang="0">
                    <a:pos x="36" y="15"/>
                  </a:cxn>
                  <a:cxn ang="0">
                    <a:pos x="36" y="12"/>
                  </a:cxn>
                  <a:cxn ang="0">
                    <a:pos x="33" y="9"/>
                  </a:cxn>
                  <a:cxn ang="0">
                    <a:pos x="33" y="6"/>
                  </a:cxn>
                  <a:cxn ang="0">
                    <a:pos x="29" y="0"/>
                  </a:cxn>
                  <a:cxn ang="0">
                    <a:pos x="26" y="0"/>
                  </a:cxn>
                  <a:cxn ang="0">
                    <a:pos x="13" y="0"/>
                  </a:cxn>
                  <a:cxn ang="0">
                    <a:pos x="6" y="0"/>
                  </a:cxn>
                  <a:cxn ang="0">
                    <a:pos x="3" y="6"/>
                  </a:cxn>
                  <a:cxn ang="0">
                    <a:pos x="3" y="9"/>
                  </a:cxn>
                  <a:cxn ang="0">
                    <a:pos x="0" y="12"/>
                  </a:cxn>
                  <a:cxn ang="0">
                    <a:pos x="0" y="15"/>
                  </a:cxn>
                  <a:cxn ang="0">
                    <a:pos x="0" y="37"/>
                  </a:cxn>
                  <a:cxn ang="0">
                    <a:pos x="0" y="40"/>
                  </a:cxn>
                  <a:cxn ang="0">
                    <a:pos x="3" y="43"/>
                  </a:cxn>
                  <a:cxn ang="0">
                    <a:pos x="3" y="46"/>
                  </a:cxn>
                </a:cxnLst>
                <a:rect l="0" t="0" r="r" b="b"/>
                <a:pathLst>
                  <a:path w="36" h="49">
                    <a:moveTo>
                      <a:pt x="3" y="46"/>
                    </a:moveTo>
                    <a:lnTo>
                      <a:pt x="6" y="49"/>
                    </a:lnTo>
                    <a:lnTo>
                      <a:pt x="13" y="49"/>
                    </a:lnTo>
                    <a:lnTo>
                      <a:pt x="26" y="49"/>
                    </a:lnTo>
                    <a:lnTo>
                      <a:pt x="29" y="49"/>
                    </a:lnTo>
                    <a:lnTo>
                      <a:pt x="33" y="46"/>
                    </a:lnTo>
                    <a:lnTo>
                      <a:pt x="33" y="43"/>
                    </a:lnTo>
                    <a:lnTo>
                      <a:pt x="36" y="40"/>
                    </a:lnTo>
                    <a:lnTo>
                      <a:pt x="36" y="37"/>
                    </a:lnTo>
                    <a:lnTo>
                      <a:pt x="36" y="15"/>
                    </a:lnTo>
                    <a:lnTo>
                      <a:pt x="36" y="12"/>
                    </a:lnTo>
                    <a:lnTo>
                      <a:pt x="33" y="9"/>
                    </a:lnTo>
                    <a:lnTo>
                      <a:pt x="33" y="6"/>
                    </a:lnTo>
                    <a:lnTo>
                      <a:pt x="29" y="0"/>
                    </a:lnTo>
                    <a:lnTo>
                      <a:pt x="26" y="0"/>
                    </a:lnTo>
                    <a:lnTo>
                      <a:pt x="13" y="0"/>
                    </a:lnTo>
                    <a:lnTo>
                      <a:pt x="6" y="0"/>
                    </a:lnTo>
                    <a:lnTo>
                      <a:pt x="3" y="6"/>
                    </a:lnTo>
                    <a:lnTo>
                      <a:pt x="3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37"/>
                    </a:lnTo>
                    <a:lnTo>
                      <a:pt x="0" y="40"/>
                    </a:lnTo>
                    <a:lnTo>
                      <a:pt x="3" y="43"/>
                    </a:lnTo>
                    <a:lnTo>
                      <a:pt x="3" y="46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7" name="Freeform 681"/>
              <p:cNvSpPr>
                <a:spLocks/>
              </p:cNvSpPr>
              <p:nvPr/>
            </p:nvSpPr>
            <p:spPr bwMode="auto">
              <a:xfrm>
                <a:off x="4953" y="8331"/>
                <a:ext cx="29" cy="49"/>
              </a:xfrm>
              <a:custGeom>
                <a:avLst/>
                <a:gdLst/>
                <a:ahLst/>
                <a:cxnLst>
                  <a:cxn ang="0">
                    <a:pos x="0" y="49"/>
                  </a:cxn>
                  <a:cxn ang="0">
                    <a:pos x="0" y="0"/>
                  </a:cxn>
                  <a:cxn ang="0">
                    <a:pos x="29" y="0"/>
                  </a:cxn>
                </a:cxnLst>
                <a:rect l="0" t="0" r="r" b="b"/>
                <a:pathLst>
                  <a:path w="29" h="49">
                    <a:moveTo>
                      <a:pt x="0" y="49"/>
                    </a:moveTo>
                    <a:lnTo>
                      <a:pt x="0" y="0"/>
                    </a:lnTo>
                    <a:lnTo>
                      <a:pt x="29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8" name="Line 682"/>
              <p:cNvSpPr>
                <a:spLocks noChangeShapeType="1"/>
              </p:cNvSpPr>
              <p:nvPr/>
            </p:nvSpPr>
            <p:spPr bwMode="auto">
              <a:xfrm flipH="1">
                <a:off x="4953" y="8355"/>
                <a:ext cx="2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9" name="Freeform 683"/>
              <p:cNvSpPr>
                <a:spLocks/>
              </p:cNvSpPr>
              <p:nvPr/>
            </p:nvSpPr>
            <p:spPr bwMode="auto">
              <a:xfrm>
                <a:off x="5002" y="8331"/>
                <a:ext cx="29" cy="49"/>
              </a:xfrm>
              <a:custGeom>
                <a:avLst/>
                <a:gdLst/>
                <a:ahLst/>
                <a:cxnLst>
                  <a:cxn ang="0">
                    <a:pos x="0" y="49"/>
                  </a:cxn>
                  <a:cxn ang="0">
                    <a:pos x="0" y="0"/>
                  </a:cxn>
                  <a:cxn ang="0">
                    <a:pos x="29" y="0"/>
                  </a:cxn>
                </a:cxnLst>
                <a:rect l="0" t="0" r="r" b="b"/>
                <a:pathLst>
                  <a:path w="29" h="49">
                    <a:moveTo>
                      <a:pt x="0" y="49"/>
                    </a:moveTo>
                    <a:lnTo>
                      <a:pt x="0" y="0"/>
                    </a:lnTo>
                    <a:lnTo>
                      <a:pt x="29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80" name="Line 684"/>
              <p:cNvSpPr>
                <a:spLocks noChangeShapeType="1"/>
              </p:cNvSpPr>
              <p:nvPr/>
            </p:nvSpPr>
            <p:spPr bwMode="auto">
              <a:xfrm flipH="1">
                <a:off x="5002" y="8355"/>
                <a:ext cx="2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81" name="Freeform 685"/>
              <p:cNvSpPr>
                <a:spLocks/>
              </p:cNvSpPr>
              <p:nvPr/>
            </p:nvSpPr>
            <p:spPr bwMode="auto">
              <a:xfrm>
                <a:off x="5513" y="8331"/>
                <a:ext cx="33" cy="49"/>
              </a:xfrm>
              <a:custGeom>
                <a:avLst/>
                <a:gdLst/>
                <a:ahLst/>
                <a:cxnLst>
                  <a:cxn ang="0">
                    <a:pos x="3" y="46"/>
                  </a:cxn>
                  <a:cxn ang="0">
                    <a:pos x="7" y="49"/>
                  </a:cxn>
                  <a:cxn ang="0">
                    <a:pos x="10" y="49"/>
                  </a:cxn>
                  <a:cxn ang="0">
                    <a:pos x="23" y="49"/>
                  </a:cxn>
                  <a:cxn ang="0">
                    <a:pos x="26" y="49"/>
                  </a:cxn>
                  <a:cxn ang="0">
                    <a:pos x="30" y="46"/>
                  </a:cxn>
                  <a:cxn ang="0">
                    <a:pos x="33" y="43"/>
                  </a:cxn>
                  <a:cxn ang="0">
                    <a:pos x="33" y="40"/>
                  </a:cxn>
                  <a:cxn ang="0">
                    <a:pos x="33" y="37"/>
                  </a:cxn>
                  <a:cxn ang="0">
                    <a:pos x="33" y="15"/>
                  </a:cxn>
                  <a:cxn ang="0">
                    <a:pos x="33" y="12"/>
                  </a:cxn>
                  <a:cxn ang="0">
                    <a:pos x="33" y="9"/>
                  </a:cxn>
                  <a:cxn ang="0">
                    <a:pos x="30" y="6"/>
                  </a:cxn>
                  <a:cxn ang="0">
                    <a:pos x="26" y="0"/>
                  </a:cxn>
                  <a:cxn ang="0">
                    <a:pos x="23" y="0"/>
                  </a:cxn>
                  <a:cxn ang="0">
                    <a:pos x="10" y="0"/>
                  </a:cxn>
                  <a:cxn ang="0">
                    <a:pos x="7" y="0"/>
                  </a:cxn>
                  <a:cxn ang="0">
                    <a:pos x="3" y="6"/>
                  </a:cxn>
                  <a:cxn ang="0">
                    <a:pos x="0" y="9"/>
                  </a:cxn>
                  <a:cxn ang="0">
                    <a:pos x="0" y="12"/>
                  </a:cxn>
                  <a:cxn ang="0">
                    <a:pos x="0" y="15"/>
                  </a:cxn>
                  <a:cxn ang="0">
                    <a:pos x="0" y="37"/>
                  </a:cxn>
                  <a:cxn ang="0">
                    <a:pos x="0" y="40"/>
                  </a:cxn>
                  <a:cxn ang="0">
                    <a:pos x="0" y="43"/>
                  </a:cxn>
                  <a:cxn ang="0">
                    <a:pos x="3" y="46"/>
                  </a:cxn>
                </a:cxnLst>
                <a:rect l="0" t="0" r="r" b="b"/>
                <a:pathLst>
                  <a:path w="33" h="49">
                    <a:moveTo>
                      <a:pt x="3" y="46"/>
                    </a:moveTo>
                    <a:lnTo>
                      <a:pt x="7" y="49"/>
                    </a:lnTo>
                    <a:lnTo>
                      <a:pt x="10" y="49"/>
                    </a:lnTo>
                    <a:lnTo>
                      <a:pt x="23" y="49"/>
                    </a:lnTo>
                    <a:lnTo>
                      <a:pt x="26" y="49"/>
                    </a:lnTo>
                    <a:lnTo>
                      <a:pt x="30" y="46"/>
                    </a:lnTo>
                    <a:lnTo>
                      <a:pt x="33" y="43"/>
                    </a:lnTo>
                    <a:lnTo>
                      <a:pt x="33" y="40"/>
                    </a:lnTo>
                    <a:lnTo>
                      <a:pt x="33" y="37"/>
                    </a:lnTo>
                    <a:lnTo>
                      <a:pt x="33" y="15"/>
                    </a:lnTo>
                    <a:lnTo>
                      <a:pt x="33" y="12"/>
                    </a:lnTo>
                    <a:lnTo>
                      <a:pt x="33" y="9"/>
                    </a:lnTo>
                    <a:lnTo>
                      <a:pt x="30" y="6"/>
                    </a:lnTo>
                    <a:lnTo>
                      <a:pt x="26" y="0"/>
                    </a:lnTo>
                    <a:lnTo>
                      <a:pt x="23" y="0"/>
                    </a:lnTo>
                    <a:lnTo>
                      <a:pt x="10" y="0"/>
                    </a:lnTo>
                    <a:lnTo>
                      <a:pt x="7" y="0"/>
                    </a:lnTo>
                    <a:lnTo>
                      <a:pt x="3" y="6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37"/>
                    </a:lnTo>
                    <a:lnTo>
                      <a:pt x="0" y="40"/>
                    </a:lnTo>
                    <a:lnTo>
                      <a:pt x="0" y="43"/>
                    </a:lnTo>
                    <a:lnTo>
                      <a:pt x="3" y="46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82" name="Freeform 686"/>
              <p:cNvSpPr>
                <a:spLocks/>
              </p:cNvSpPr>
              <p:nvPr/>
            </p:nvSpPr>
            <p:spPr bwMode="auto">
              <a:xfrm>
                <a:off x="5566" y="8331"/>
                <a:ext cx="32" cy="49"/>
              </a:xfrm>
              <a:custGeom>
                <a:avLst/>
                <a:gdLst/>
                <a:ahLst/>
                <a:cxnLst>
                  <a:cxn ang="0">
                    <a:pos x="0" y="49"/>
                  </a:cxn>
                  <a:cxn ang="0">
                    <a:pos x="0" y="0"/>
                  </a:cxn>
                  <a:cxn ang="0">
                    <a:pos x="32" y="49"/>
                  </a:cxn>
                  <a:cxn ang="0">
                    <a:pos x="32" y="0"/>
                  </a:cxn>
                </a:cxnLst>
                <a:rect l="0" t="0" r="r" b="b"/>
                <a:pathLst>
                  <a:path w="32" h="49">
                    <a:moveTo>
                      <a:pt x="0" y="49"/>
                    </a:moveTo>
                    <a:lnTo>
                      <a:pt x="0" y="0"/>
                    </a:lnTo>
                    <a:lnTo>
                      <a:pt x="32" y="49"/>
                    </a:lnTo>
                    <a:lnTo>
                      <a:pt x="32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83" name="Freeform 687"/>
              <p:cNvSpPr>
                <a:spLocks/>
              </p:cNvSpPr>
              <p:nvPr/>
            </p:nvSpPr>
            <p:spPr bwMode="auto">
              <a:xfrm>
                <a:off x="5408" y="7929"/>
                <a:ext cx="33" cy="52"/>
              </a:xfrm>
              <a:custGeom>
                <a:avLst/>
                <a:gdLst/>
                <a:ahLst/>
                <a:cxnLst>
                  <a:cxn ang="0">
                    <a:pos x="0" y="52"/>
                  </a:cxn>
                  <a:cxn ang="0">
                    <a:pos x="0" y="0"/>
                  </a:cxn>
                  <a:cxn ang="0">
                    <a:pos x="23" y="0"/>
                  </a:cxn>
                  <a:cxn ang="0">
                    <a:pos x="30" y="6"/>
                  </a:cxn>
                  <a:cxn ang="0">
                    <a:pos x="33" y="15"/>
                  </a:cxn>
                  <a:cxn ang="0">
                    <a:pos x="33" y="36"/>
                  </a:cxn>
                  <a:cxn ang="0">
                    <a:pos x="30" y="46"/>
                  </a:cxn>
                  <a:cxn ang="0">
                    <a:pos x="23" y="52"/>
                  </a:cxn>
                  <a:cxn ang="0">
                    <a:pos x="0" y="52"/>
                  </a:cxn>
                </a:cxnLst>
                <a:rect l="0" t="0" r="r" b="b"/>
                <a:pathLst>
                  <a:path w="33" h="52">
                    <a:moveTo>
                      <a:pt x="0" y="52"/>
                    </a:moveTo>
                    <a:lnTo>
                      <a:pt x="0" y="0"/>
                    </a:lnTo>
                    <a:lnTo>
                      <a:pt x="23" y="0"/>
                    </a:lnTo>
                    <a:lnTo>
                      <a:pt x="30" y="6"/>
                    </a:lnTo>
                    <a:lnTo>
                      <a:pt x="33" y="15"/>
                    </a:lnTo>
                    <a:lnTo>
                      <a:pt x="33" y="36"/>
                    </a:lnTo>
                    <a:lnTo>
                      <a:pt x="30" y="46"/>
                    </a:lnTo>
                    <a:lnTo>
                      <a:pt x="23" y="52"/>
                    </a:lnTo>
                    <a:lnTo>
                      <a:pt x="0" y="52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84" name="Freeform 688"/>
              <p:cNvSpPr>
                <a:spLocks/>
              </p:cNvSpPr>
              <p:nvPr/>
            </p:nvSpPr>
            <p:spPr bwMode="auto">
              <a:xfrm>
                <a:off x="5457" y="7929"/>
                <a:ext cx="33" cy="52"/>
              </a:xfrm>
              <a:custGeom>
                <a:avLst/>
                <a:gdLst/>
                <a:ahLst/>
                <a:cxnLst>
                  <a:cxn ang="0">
                    <a:pos x="4" y="46"/>
                  </a:cxn>
                  <a:cxn ang="0">
                    <a:pos x="7" y="49"/>
                  </a:cxn>
                  <a:cxn ang="0">
                    <a:pos x="10" y="52"/>
                  </a:cxn>
                  <a:cxn ang="0">
                    <a:pos x="23" y="52"/>
                  </a:cxn>
                  <a:cxn ang="0">
                    <a:pos x="27" y="49"/>
                  </a:cxn>
                  <a:cxn ang="0">
                    <a:pos x="30" y="46"/>
                  </a:cxn>
                  <a:cxn ang="0">
                    <a:pos x="33" y="43"/>
                  </a:cxn>
                  <a:cxn ang="0">
                    <a:pos x="33" y="39"/>
                  </a:cxn>
                  <a:cxn ang="0">
                    <a:pos x="33" y="36"/>
                  </a:cxn>
                  <a:cxn ang="0">
                    <a:pos x="33" y="15"/>
                  </a:cxn>
                  <a:cxn ang="0">
                    <a:pos x="33" y="12"/>
                  </a:cxn>
                  <a:cxn ang="0">
                    <a:pos x="33" y="9"/>
                  </a:cxn>
                  <a:cxn ang="0">
                    <a:pos x="30" y="6"/>
                  </a:cxn>
                  <a:cxn ang="0">
                    <a:pos x="27" y="3"/>
                  </a:cxn>
                  <a:cxn ang="0">
                    <a:pos x="23" y="0"/>
                  </a:cxn>
                  <a:cxn ang="0">
                    <a:pos x="10" y="0"/>
                  </a:cxn>
                  <a:cxn ang="0">
                    <a:pos x="7" y="3"/>
                  </a:cxn>
                  <a:cxn ang="0">
                    <a:pos x="4" y="6"/>
                  </a:cxn>
                  <a:cxn ang="0">
                    <a:pos x="0" y="9"/>
                  </a:cxn>
                  <a:cxn ang="0">
                    <a:pos x="0" y="12"/>
                  </a:cxn>
                  <a:cxn ang="0">
                    <a:pos x="0" y="15"/>
                  </a:cxn>
                  <a:cxn ang="0">
                    <a:pos x="0" y="36"/>
                  </a:cxn>
                  <a:cxn ang="0">
                    <a:pos x="0" y="39"/>
                  </a:cxn>
                  <a:cxn ang="0">
                    <a:pos x="0" y="43"/>
                  </a:cxn>
                  <a:cxn ang="0">
                    <a:pos x="4" y="46"/>
                  </a:cxn>
                </a:cxnLst>
                <a:rect l="0" t="0" r="r" b="b"/>
                <a:pathLst>
                  <a:path w="33" h="52">
                    <a:moveTo>
                      <a:pt x="4" y="46"/>
                    </a:moveTo>
                    <a:lnTo>
                      <a:pt x="7" y="49"/>
                    </a:lnTo>
                    <a:lnTo>
                      <a:pt x="10" y="52"/>
                    </a:lnTo>
                    <a:lnTo>
                      <a:pt x="23" y="52"/>
                    </a:lnTo>
                    <a:lnTo>
                      <a:pt x="27" y="49"/>
                    </a:lnTo>
                    <a:lnTo>
                      <a:pt x="30" y="46"/>
                    </a:lnTo>
                    <a:lnTo>
                      <a:pt x="33" y="43"/>
                    </a:lnTo>
                    <a:lnTo>
                      <a:pt x="33" y="39"/>
                    </a:lnTo>
                    <a:lnTo>
                      <a:pt x="33" y="36"/>
                    </a:lnTo>
                    <a:lnTo>
                      <a:pt x="33" y="15"/>
                    </a:lnTo>
                    <a:lnTo>
                      <a:pt x="33" y="12"/>
                    </a:lnTo>
                    <a:lnTo>
                      <a:pt x="33" y="9"/>
                    </a:lnTo>
                    <a:lnTo>
                      <a:pt x="30" y="6"/>
                    </a:lnTo>
                    <a:lnTo>
                      <a:pt x="27" y="3"/>
                    </a:lnTo>
                    <a:lnTo>
                      <a:pt x="23" y="0"/>
                    </a:lnTo>
                    <a:lnTo>
                      <a:pt x="10" y="0"/>
                    </a:lnTo>
                    <a:lnTo>
                      <a:pt x="7" y="3"/>
                    </a:lnTo>
                    <a:lnTo>
                      <a:pt x="4" y="6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36"/>
                    </a:lnTo>
                    <a:lnTo>
                      <a:pt x="0" y="39"/>
                    </a:lnTo>
                    <a:lnTo>
                      <a:pt x="0" y="43"/>
                    </a:lnTo>
                    <a:lnTo>
                      <a:pt x="4" y="46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85" name="Freeform 689"/>
              <p:cNvSpPr>
                <a:spLocks/>
              </p:cNvSpPr>
              <p:nvPr/>
            </p:nvSpPr>
            <p:spPr bwMode="auto">
              <a:xfrm>
                <a:off x="5507" y="7929"/>
                <a:ext cx="32" cy="52"/>
              </a:xfrm>
              <a:custGeom>
                <a:avLst/>
                <a:gdLst/>
                <a:ahLst/>
                <a:cxnLst>
                  <a:cxn ang="0">
                    <a:pos x="3" y="46"/>
                  </a:cxn>
                  <a:cxn ang="0">
                    <a:pos x="6" y="49"/>
                  </a:cxn>
                  <a:cxn ang="0">
                    <a:pos x="13" y="52"/>
                  </a:cxn>
                  <a:cxn ang="0">
                    <a:pos x="26" y="52"/>
                  </a:cxn>
                  <a:cxn ang="0">
                    <a:pos x="29" y="49"/>
                  </a:cxn>
                  <a:cxn ang="0">
                    <a:pos x="32" y="46"/>
                  </a:cxn>
                  <a:cxn ang="0">
                    <a:pos x="32" y="43"/>
                  </a:cxn>
                  <a:cxn ang="0">
                    <a:pos x="32" y="39"/>
                  </a:cxn>
                  <a:cxn ang="0">
                    <a:pos x="32" y="36"/>
                  </a:cxn>
                  <a:cxn ang="0">
                    <a:pos x="32" y="15"/>
                  </a:cxn>
                  <a:cxn ang="0">
                    <a:pos x="32" y="12"/>
                  </a:cxn>
                  <a:cxn ang="0">
                    <a:pos x="32" y="9"/>
                  </a:cxn>
                  <a:cxn ang="0">
                    <a:pos x="32" y="6"/>
                  </a:cxn>
                  <a:cxn ang="0">
                    <a:pos x="29" y="3"/>
                  </a:cxn>
                  <a:cxn ang="0">
                    <a:pos x="26" y="0"/>
                  </a:cxn>
                  <a:cxn ang="0">
                    <a:pos x="13" y="0"/>
                  </a:cxn>
                  <a:cxn ang="0">
                    <a:pos x="6" y="3"/>
                  </a:cxn>
                  <a:cxn ang="0">
                    <a:pos x="3" y="6"/>
                  </a:cxn>
                  <a:cxn ang="0">
                    <a:pos x="0" y="9"/>
                  </a:cxn>
                  <a:cxn ang="0">
                    <a:pos x="0" y="12"/>
                  </a:cxn>
                  <a:cxn ang="0">
                    <a:pos x="0" y="15"/>
                  </a:cxn>
                  <a:cxn ang="0">
                    <a:pos x="0" y="36"/>
                  </a:cxn>
                  <a:cxn ang="0">
                    <a:pos x="0" y="39"/>
                  </a:cxn>
                  <a:cxn ang="0">
                    <a:pos x="0" y="43"/>
                  </a:cxn>
                  <a:cxn ang="0">
                    <a:pos x="3" y="46"/>
                  </a:cxn>
                </a:cxnLst>
                <a:rect l="0" t="0" r="r" b="b"/>
                <a:pathLst>
                  <a:path w="32" h="52">
                    <a:moveTo>
                      <a:pt x="3" y="46"/>
                    </a:moveTo>
                    <a:lnTo>
                      <a:pt x="6" y="49"/>
                    </a:lnTo>
                    <a:lnTo>
                      <a:pt x="13" y="52"/>
                    </a:lnTo>
                    <a:lnTo>
                      <a:pt x="26" y="52"/>
                    </a:lnTo>
                    <a:lnTo>
                      <a:pt x="29" y="49"/>
                    </a:lnTo>
                    <a:lnTo>
                      <a:pt x="32" y="46"/>
                    </a:lnTo>
                    <a:lnTo>
                      <a:pt x="32" y="43"/>
                    </a:lnTo>
                    <a:lnTo>
                      <a:pt x="32" y="39"/>
                    </a:lnTo>
                    <a:lnTo>
                      <a:pt x="32" y="36"/>
                    </a:lnTo>
                    <a:lnTo>
                      <a:pt x="32" y="15"/>
                    </a:lnTo>
                    <a:lnTo>
                      <a:pt x="32" y="12"/>
                    </a:lnTo>
                    <a:lnTo>
                      <a:pt x="32" y="9"/>
                    </a:lnTo>
                    <a:lnTo>
                      <a:pt x="32" y="6"/>
                    </a:lnTo>
                    <a:lnTo>
                      <a:pt x="29" y="3"/>
                    </a:lnTo>
                    <a:lnTo>
                      <a:pt x="26" y="0"/>
                    </a:lnTo>
                    <a:lnTo>
                      <a:pt x="13" y="0"/>
                    </a:lnTo>
                    <a:lnTo>
                      <a:pt x="6" y="3"/>
                    </a:lnTo>
                    <a:lnTo>
                      <a:pt x="3" y="6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36"/>
                    </a:lnTo>
                    <a:lnTo>
                      <a:pt x="0" y="39"/>
                    </a:lnTo>
                    <a:lnTo>
                      <a:pt x="0" y="43"/>
                    </a:lnTo>
                    <a:lnTo>
                      <a:pt x="3" y="46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86" name="Freeform 690"/>
              <p:cNvSpPr>
                <a:spLocks/>
              </p:cNvSpPr>
              <p:nvPr/>
            </p:nvSpPr>
            <p:spPr bwMode="auto">
              <a:xfrm>
                <a:off x="5559" y="7929"/>
                <a:ext cx="33" cy="52"/>
              </a:xfrm>
              <a:custGeom>
                <a:avLst/>
                <a:gdLst/>
                <a:ahLst/>
                <a:cxnLst>
                  <a:cxn ang="0">
                    <a:pos x="0" y="52"/>
                  </a:cxn>
                  <a:cxn ang="0">
                    <a:pos x="0" y="0"/>
                  </a:cxn>
                  <a:cxn ang="0">
                    <a:pos x="26" y="0"/>
                  </a:cxn>
                  <a:cxn ang="0">
                    <a:pos x="29" y="3"/>
                  </a:cxn>
                  <a:cxn ang="0">
                    <a:pos x="33" y="9"/>
                  </a:cxn>
                  <a:cxn ang="0">
                    <a:pos x="33" y="18"/>
                  </a:cxn>
                  <a:cxn ang="0">
                    <a:pos x="29" y="24"/>
                  </a:cxn>
                  <a:cxn ang="0">
                    <a:pos x="26" y="27"/>
                  </a:cxn>
                  <a:cxn ang="0">
                    <a:pos x="0" y="27"/>
                  </a:cxn>
                </a:cxnLst>
                <a:rect l="0" t="0" r="r" b="b"/>
                <a:pathLst>
                  <a:path w="33" h="52">
                    <a:moveTo>
                      <a:pt x="0" y="52"/>
                    </a:moveTo>
                    <a:lnTo>
                      <a:pt x="0" y="0"/>
                    </a:lnTo>
                    <a:lnTo>
                      <a:pt x="26" y="0"/>
                    </a:lnTo>
                    <a:lnTo>
                      <a:pt x="29" y="3"/>
                    </a:lnTo>
                    <a:lnTo>
                      <a:pt x="33" y="9"/>
                    </a:lnTo>
                    <a:lnTo>
                      <a:pt x="33" y="18"/>
                    </a:lnTo>
                    <a:lnTo>
                      <a:pt x="29" y="24"/>
                    </a:lnTo>
                    <a:lnTo>
                      <a:pt x="26" y="27"/>
                    </a:lnTo>
                    <a:lnTo>
                      <a:pt x="0" y="27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87" name="Line 691"/>
              <p:cNvSpPr>
                <a:spLocks noChangeShapeType="1"/>
              </p:cNvSpPr>
              <p:nvPr/>
            </p:nvSpPr>
            <p:spPr bwMode="auto">
              <a:xfrm>
                <a:off x="5582" y="7956"/>
                <a:ext cx="10" cy="25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88" name="Freeform 692"/>
              <p:cNvSpPr>
                <a:spLocks/>
              </p:cNvSpPr>
              <p:nvPr/>
            </p:nvSpPr>
            <p:spPr bwMode="auto">
              <a:xfrm>
                <a:off x="4920" y="7929"/>
                <a:ext cx="33" cy="52"/>
              </a:xfrm>
              <a:custGeom>
                <a:avLst/>
                <a:gdLst/>
                <a:ahLst/>
                <a:cxnLst>
                  <a:cxn ang="0">
                    <a:pos x="3" y="46"/>
                  </a:cxn>
                  <a:cxn ang="0">
                    <a:pos x="6" y="49"/>
                  </a:cxn>
                  <a:cxn ang="0">
                    <a:pos x="13" y="52"/>
                  </a:cxn>
                  <a:cxn ang="0">
                    <a:pos x="26" y="52"/>
                  </a:cxn>
                  <a:cxn ang="0">
                    <a:pos x="29" y="49"/>
                  </a:cxn>
                  <a:cxn ang="0">
                    <a:pos x="33" y="46"/>
                  </a:cxn>
                  <a:cxn ang="0">
                    <a:pos x="33" y="43"/>
                  </a:cxn>
                  <a:cxn ang="0">
                    <a:pos x="33" y="39"/>
                  </a:cxn>
                  <a:cxn ang="0">
                    <a:pos x="33" y="36"/>
                  </a:cxn>
                  <a:cxn ang="0">
                    <a:pos x="33" y="15"/>
                  </a:cxn>
                  <a:cxn ang="0">
                    <a:pos x="33" y="12"/>
                  </a:cxn>
                  <a:cxn ang="0">
                    <a:pos x="33" y="9"/>
                  </a:cxn>
                  <a:cxn ang="0">
                    <a:pos x="33" y="6"/>
                  </a:cxn>
                  <a:cxn ang="0">
                    <a:pos x="29" y="3"/>
                  </a:cxn>
                  <a:cxn ang="0">
                    <a:pos x="26" y="0"/>
                  </a:cxn>
                  <a:cxn ang="0">
                    <a:pos x="13" y="0"/>
                  </a:cxn>
                  <a:cxn ang="0">
                    <a:pos x="6" y="3"/>
                  </a:cxn>
                  <a:cxn ang="0">
                    <a:pos x="3" y="6"/>
                  </a:cxn>
                  <a:cxn ang="0">
                    <a:pos x="0" y="9"/>
                  </a:cxn>
                  <a:cxn ang="0">
                    <a:pos x="0" y="12"/>
                  </a:cxn>
                  <a:cxn ang="0">
                    <a:pos x="0" y="15"/>
                  </a:cxn>
                  <a:cxn ang="0">
                    <a:pos x="0" y="36"/>
                  </a:cxn>
                  <a:cxn ang="0">
                    <a:pos x="0" y="39"/>
                  </a:cxn>
                  <a:cxn ang="0">
                    <a:pos x="0" y="43"/>
                  </a:cxn>
                  <a:cxn ang="0">
                    <a:pos x="3" y="46"/>
                  </a:cxn>
                </a:cxnLst>
                <a:rect l="0" t="0" r="r" b="b"/>
                <a:pathLst>
                  <a:path w="33" h="52">
                    <a:moveTo>
                      <a:pt x="3" y="46"/>
                    </a:moveTo>
                    <a:lnTo>
                      <a:pt x="6" y="49"/>
                    </a:lnTo>
                    <a:lnTo>
                      <a:pt x="13" y="52"/>
                    </a:lnTo>
                    <a:lnTo>
                      <a:pt x="26" y="52"/>
                    </a:lnTo>
                    <a:lnTo>
                      <a:pt x="29" y="49"/>
                    </a:lnTo>
                    <a:lnTo>
                      <a:pt x="33" y="46"/>
                    </a:lnTo>
                    <a:lnTo>
                      <a:pt x="33" y="43"/>
                    </a:lnTo>
                    <a:lnTo>
                      <a:pt x="33" y="39"/>
                    </a:lnTo>
                    <a:lnTo>
                      <a:pt x="33" y="36"/>
                    </a:lnTo>
                    <a:lnTo>
                      <a:pt x="33" y="15"/>
                    </a:lnTo>
                    <a:lnTo>
                      <a:pt x="33" y="12"/>
                    </a:lnTo>
                    <a:lnTo>
                      <a:pt x="33" y="9"/>
                    </a:lnTo>
                    <a:lnTo>
                      <a:pt x="33" y="6"/>
                    </a:lnTo>
                    <a:lnTo>
                      <a:pt x="29" y="3"/>
                    </a:lnTo>
                    <a:lnTo>
                      <a:pt x="26" y="0"/>
                    </a:lnTo>
                    <a:lnTo>
                      <a:pt x="13" y="0"/>
                    </a:lnTo>
                    <a:lnTo>
                      <a:pt x="6" y="3"/>
                    </a:lnTo>
                    <a:lnTo>
                      <a:pt x="3" y="6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36"/>
                    </a:lnTo>
                    <a:lnTo>
                      <a:pt x="0" y="39"/>
                    </a:lnTo>
                    <a:lnTo>
                      <a:pt x="0" y="43"/>
                    </a:lnTo>
                    <a:lnTo>
                      <a:pt x="3" y="46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89" name="Freeform 693"/>
              <p:cNvSpPr>
                <a:spLocks/>
              </p:cNvSpPr>
              <p:nvPr/>
            </p:nvSpPr>
            <p:spPr bwMode="auto">
              <a:xfrm>
                <a:off x="4976" y="7929"/>
                <a:ext cx="29" cy="52"/>
              </a:xfrm>
              <a:custGeom>
                <a:avLst/>
                <a:gdLst/>
                <a:ahLst/>
                <a:cxnLst>
                  <a:cxn ang="0">
                    <a:pos x="0" y="52"/>
                  </a:cxn>
                  <a:cxn ang="0">
                    <a:pos x="0" y="0"/>
                  </a:cxn>
                  <a:cxn ang="0">
                    <a:pos x="29" y="0"/>
                  </a:cxn>
                </a:cxnLst>
                <a:rect l="0" t="0" r="r" b="b"/>
                <a:pathLst>
                  <a:path w="29" h="52">
                    <a:moveTo>
                      <a:pt x="0" y="52"/>
                    </a:moveTo>
                    <a:lnTo>
                      <a:pt x="0" y="0"/>
                    </a:lnTo>
                    <a:lnTo>
                      <a:pt x="29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90" name="Line 694"/>
              <p:cNvSpPr>
                <a:spLocks noChangeShapeType="1"/>
              </p:cNvSpPr>
              <p:nvPr/>
            </p:nvSpPr>
            <p:spPr bwMode="auto">
              <a:xfrm flipH="1">
                <a:off x="4976" y="7953"/>
                <a:ext cx="2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91" name="Freeform 695"/>
              <p:cNvSpPr>
                <a:spLocks/>
              </p:cNvSpPr>
              <p:nvPr/>
            </p:nvSpPr>
            <p:spPr bwMode="auto">
              <a:xfrm>
                <a:off x="5025" y="7929"/>
                <a:ext cx="29" cy="52"/>
              </a:xfrm>
              <a:custGeom>
                <a:avLst/>
                <a:gdLst/>
                <a:ahLst/>
                <a:cxnLst>
                  <a:cxn ang="0">
                    <a:pos x="0" y="52"/>
                  </a:cxn>
                  <a:cxn ang="0">
                    <a:pos x="0" y="0"/>
                  </a:cxn>
                  <a:cxn ang="0">
                    <a:pos x="29" y="0"/>
                  </a:cxn>
                </a:cxnLst>
                <a:rect l="0" t="0" r="r" b="b"/>
                <a:pathLst>
                  <a:path w="29" h="52">
                    <a:moveTo>
                      <a:pt x="0" y="52"/>
                    </a:moveTo>
                    <a:lnTo>
                      <a:pt x="0" y="0"/>
                    </a:lnTo>
                    <a:lnTo>
                      <a:pt x="29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92" name="Line 696"/>
              <p:cNvSpPr>
                <a:spLocks noChangeShapeType="1"/>
              </p:cNvSpPr>
              <p:nvPr/>
            </p:nvSpPr>
            <p:spPr bwMode="auto">
              <a:xfrm flipH="1">
                <a:off x="5025" y="7953"/>
                <a:ext cx="2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93" name="Freeform 697"/>
              <p:cNvSpPr>
                <a:spLocks/>
              </p:cNvSpPr>
              <p:nvPr/>
            </p:nvSpPr>
            <p:spPr bwMode="auto">
              <a:xfrm>
                <a:off x="4920" y="9129"/>
                <a:ext cx="33" cy="49"/>
              </a:xfrm>
              <a:custGeom>
                <a:avLst/>
                <a:gdLst/>
                <a:ahLst/>
                <a:cxnLst>
                  <a:cxn ang="0">
                    <a:pos x="3" y="46"/>
                  </a:cxn>
                  <a:cxn ang="0">
                    <a:pos x="6" y="49"/>
                  </a:cxn>
                  <a:cxn ang="0">
                    <a:pos x="13" y="49"/>
                  </a:cxn>
                  <a:cxn ang="0">
                    <a:pos x="26" y="49"/>
                  </a:cxn>
                  <a:cxn ang="0">
                    <a:pos x="29" y="49"/>
                  </a:cxn>
                  <a:cxn ang="0">
                    <a:pos x="33" y="46"/>
                  </a:cxn>
                  <a:cxn ang="0">
                    <a:pos x="33" y="43"/>
                  </a:cxn>
                  <a:cxn ang="0">
                    <a:pos x="33" y="40"/>
                  </a:cxn>
                  <a:cxn ang="0">
                    <a:pos x="33" y="34"/>
                  </a:cxn>
                  <a:cxn ang="0">
                    <a:pos x="33" y="16"/>
                  </a:cxn>
                  <a:cxn ang="0">
                    <a:pos x="33" y="13"/>
                  </a:cxn>
                  <a:cxn ang="0">
                    <a:pos x="33" y="10"/>
                  </a:cxn>
                  <a:cxn ang="0">
                    <a:pos x="33" y="3"/>
                  </a:cxn>
                  <a:cxn ang="0">
                    <a:pos x="29" y="0"/>
                  </a:cxn>
                  <a:cxn ang="0">
                    <a:pos x="26" y="0"/>
                  </a:cxn>
                  <a:cxn ang="0">
                    <a:pos x="13" y="0"/>
                  </a:cxn>
                  <a:cxn ang="0">
                    <a:pos x="6" y="0"/>
                  </a:cxn>
                  <a:cxn ang="0">
                    <a:pos x="3" y="3"/>
                  </a:cxn>
                  <a:cxn ang="0">
                    <a:pos x="0" y="10"/>
                  </a:cxn>
                  <a:cxn ang="0">
                    <a:pos x="0" y="13"/>
                  </a:cxn>
                  <a:cxn ang="0">
                    <a:pos x="0" y="16"/>
                  </a:cxn>
                  <a:cxn ang="0">
                    <a:pos x="0" y="34"/>
                  </a:cxn>
                  <a:cxn ang="0">
                    <a:pos x="0" y="40"/>
                  </a:cxn>
                  <a:cxn ang="0">
                    <a:pos x="0" y="43"/>
                  </a:cxn>
                  <a:cxn ang="0">
                    <a:pos x="3" y="46"/>
                  </a:cxn>
                </a:cxnLst>
                <a:rect l="0" t="0" r="r" b="b"/>
                <a:pathLst>
                  <a:path w="33" h="49">
                    <a:moveTo>
                      <a:pt x="3" y="46"/>
                    </a:moveTo>
                    <a:lnTo>
                      <a:pt x="6" y="49"/>
                    </a:lnTo>
                    <a:lnTo>
                      <a:pt x="13" y="49"/>
                    </a:lnTo>
                    <a:lnTo>
                      <a:pt x="26" y="49"/>
                    </a:lnTo>
                    <a:lnTo>
                      <a:pt x="29" y="49"/>
                    </a:lnTo>
                    <a:lnTo>
                      <a:pt x="33" y="46"/>
                    </a:lnTo>
                    <a:lnTo>
                      <a:pt x="33" y="43"/>
                    </a:lnTo>
                    <a:lnTo>
                      <a:pt x="33" y="40"/>
                    </a:lnTo>
                    <a:lnTo>
                      <a:pt x="33" y="34"/>
                    </a:lnTo>
                    <a:lnTo>
                      <a:pt x="33" y="16"/>
                    </a:lnTo>
                    <a:lnTo>
                      <a:pt x="33" y="13"/>
                    </a:lnTo>
                    <a:lnTo>
                      <a:pt x="33" y="10"/>
                    </a:lnTo>
                    <a:lnTo>
                      <a:pt x="33" y="3"/>
                    </a:lnTo>
                    <a:lnTo>
                      <a:pt x="29" y="0"/>
                    </a:lnTo>
                    <a:lnTo>
                      <a:pt x="26" y="0"/>
                    </a:lnTo>
                    <a:lnTo>
                      <a:pt x="13" y="0"/>
                    </a:lnTo>
                    <a:lnTo>
                      <a:pt x="6" y="0"/>
                    </a:lnTo>
                    <a:lnTo>
                      <a:pt x="3" y="3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0" y="16"/>
                    </a:lnTo>
                    <a:lnTo>
                      <a:pt x="0" y="34"/>
                    </a:lnTo>
                    <a:lnTo>
                      <a:pt x="0" y="40"/>
                    </a:lnTo>
                    <a:lnTo>
                      <a:pt x="0" y="43"/>
                    </a:lnTo>
                    <a:lnTo>
                      <a:pt x="3" y="46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94" name="Freeform 698"/>
              <p:cNvSpPr>
                <a:spLocks/>
              </p:cNvSpPr>
              <p:nvPr/>
            </p:nvSpPr>
            <p:spPr bwMode="auto">
              <a:xfrm>
                <a:off x="4976" y="9129"/>
                <a:ext cx="29" cy="49"/>
              </a:xfrm>
              <a:custGeom>
                <a:avLst/>
                <a:gdLst/>
                <a:ahLst/>
                <a:cxnLst>
                  <a:cxn ang="0">
                    <a:pos x="0" y="49"/>
                  </a:cxn>
                  <a:cxn ang="0">
                    <a:pos x="0" y="0"/>
                  </a:cxn>
                  <a:cxn ang="0">
                    <a:pos x="29" y="0"/>
                  </a:cxn>
                </a:cxnLst>
                <a:rect l="0" t="0" r="r" b="b"/>
                <a:pathLst>
                  <a:path w="29" h="49">
                    <a:moveTo>
                      <a:pt x="0" y="49"/>
                    </a:moveTo>
                    <a:lnTo>
                      <a:pt x="0" y="0"/>
                    </a:lnTo>
                    <a:lnTo>
                      <a:pt x="29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95" name="Line 699"/>
              <p:cNvSpPr>
                <a:spLocks noChangeShapeType="1"/>
              </p:cNvSpPr>
              <p:nvPr/>
            </p:nvSpPr>
            <p:spPr bwMode="auto">
              <a:xfrm flipH="1">
                <a:off x="4976" y="9154"/>
                <a:ext cx="2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96" name="Freeform 700"/>
              <p:cNvSpPr>
                <a:spLocks/>
              </p:cNvSpPr>
              <p:nvPr/>
            </p:nvSpPr>
            <p:spPr bwMode="auto">
              <a:xfrm>
                <a:off x="5025" y="9129"/>
                <a:ext cx="29" cy="49"/>
              </a:xfrm>
              <a:custGeom>
                <a:avLst/>
                <a:gdLst/>
                <a:ahLst/>
                <a:cxnLst>
                  <a:cxn ang="0">
                    <a:pos x="0" y="49"/>
                  </a:cxn>
                  <a:cxn ang="0">
                    <a:pos x="0" y="0"/>
                  </a:cxn>
                  <a:cxn ang="0">
                    <a:pos x="29" y="0"/>
                  </a:cxn>
                </a:cxnLst>
                <a:rect l="0" t="0" r="r" b="b"/>
                <a:pathLst>
                  <a:path w="29" h="49">
                    <a:moveTo>
                      <a:pt x="0" y="49"/>
                    </a:moveTo>
                    <a:lnTo>
                      <a:pt x="0" y="0"/>
                    </a:lnTo>
                    <a:lnTo>
                      <a:pt x="29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97" name="Line 701"/>
              <p:cNvSpPr>
                <a:spLocks noChangeShapeType="1"/>
              </p:cNvSpPr>
              <p:nvPr/>
            </p:nvSpPr>
            <p:spPr bwMode="auto">
              <a:xfrm flipH="1">
                <a:off x="5025" y="9154"/>
                <a:ext cx="2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98" name="Freeform 702"/>
              <p:cNvSpPr>
                <a:spLocks/>
              </p:cNvSpPr>
              <p:nvPr/>
            </p:nvSpPr>
            <p:spPr bwMode="auto">
              <a:xfrm>
                <a:off x="4920" y="9872"/>
                <a:ext cx="36" cy="53"/>
              </a:xfrm>
              <a:custGeom>
                <a:avLst/>
                <a:gdLst/>
                <a:ahLst/>
                <a:cxnLst>
                  <a:cxn ang="0">
                    <a:pos x="3" y="47"/>
                  </a:cxn>
                  <a:cxn ang="0">
                    <a:pos x="6" y="50"/>
                  </a:cxn>
                  <a:cxn ang="0">
                    <a:pos x="13" y="53"/>
                  </a:cxn>
                  <a:cxn ang="0">
                    <a:pos x="26" y="53"/>
                  </a:cxn>
                  <a:cxn ang="0">
                    <a:pos x="29" y="50"/>
                  </a:cxn>
                  <a:cxn ang="0">
                    <a:pos x="33" y="47"/>
                  </a:cxn>
                  <a:cxn ang="0">
                    <a:pos x="33" y="43"/>
                  </a:cxn>
                  <a:cxn ang="0">
                    <a:pos x="36" y="40"/>
                  </a:cxn>
                  <a:cxn ang="0">
                    <a:pos x="36" y="37"/>
                  </a:cxn>
                  <a:cxn ang="0">
                    <a:pos x="36" y="16"/>
                  </a:cxn>
                  <a:cxn ang="0">
                    <a:pos x="36" y="13"/>
                  </a:cxn>
                  <a:cxn ang="0">
                    <a:pos x="33" y="10"/>
                  </a:cxn>
                  <a:cxn ang="0">
                    <a:pos x="33" y="7"/>
                  </a:cxn>
                  <a:cxn ang="0">
                    <a:pos x="29" y="4"/>
                  </a:cxn>
                  <a:cxn ang="0">
                    <a:pos x="26" y="0"/>
                  </a:cxn>
                  <a:cxn ang="0">
                    <a:pos x="13" y="0"/>
                  </a:cxn>
                  <a:cxn ang="0">
                    <a:pos x="6" y="4"/>
                  </a:cxn>
                  <a:cxn ang="0">
                    <a:pos x="3" y="7"/>
                  </a:cxn>
                  <a:cxn ang="0">
                    <a:pos x="3" y="10"/>
                  </a:cxn>
                  <a:cxn ang="0">
                    <a:pos x="0" y="13"/>
                  </a:cxn>
                  <a:cxn ang="0">
                    <a:pos x="0" y="16"/>
                  </a:cxn>
                  <a:cxn ang="0">
                    <a:pos x="0" y="37"/>
                  </a:cxn>
                  <a:cxn ang="0">
                    <a:pos x="0" y="40"/>
                  </a:cxn>
                  <a:cxn ang="0">
                    <a:pos x="3" y="43"/>
                  </a:cxn>
                  <a:cxn ang="0">
                    <a:pos x="3" y="47"/>
                  </a:cxn>
                </a:cxnLst>
                <a:rect l="0" t="0" r="r" b="b"/>
                <a:pathLst>
                  <a:path w="36" h="53">
                    <a:moveTo>
                      <a:pt x="3" y="47"/>
                    </a:moveTo>
                    <a:lnTo>
                      <a:pt x="6" y="50"/>
                    </a:lnTo>
                    <a:lnTo>
                      <a:pt x="13" y="53"/>
                    </a:lnTo>
                    <a:lnTo>
                      <a:pt x="26" y="53"/>
                    </a:lnTo>
                    <a:lnTo>
                      <a:pt x="29" y="50"/>
                    </a:lnTo>
                    <a:lnTo>
                      <a:pt x="33" y="47"/>
                    </a:lnTo>
                    <a:lnTo>
                      <a:pt x="33" y="43"/>
                    </a:lnTo>
                    <a:lnTo>
                      <a:pt x="36" y="40"/>
                    </a:lnTo>
                    <a:lnTo>
                      <a:pt x="36" y="37"/>
                    </a:lnTo>
                    <a:lnTo>
                      <a:pt x="36" y="16"/>
                    </a:lnTo>
                    <a:lnTo>
                      <a:pt x="36" y="13"/>
                    </a:lnTo>
                    <a:lnTo>
                      <a:pt x="33" y="10"/>
                    </a:lnTo>
                    <a:lnTo>
                      <a:pt x="33" y="7"/>
                    </a:lnTo>
                    <a:lnTo>
                      <a:pt x="29" y="4"/>
                    </a:lnTo>
                    <a:lnTo>
                      <a:pt x="26" y="0"/>
                    </a:lnTo>
                    <a:lnTo>
                      <a:pt x="13" y="0"/>
                    </a:lnTo>
                    <a:lnTo>
                      <a:pt x="6" y="4"/>
                    </a:lnTo>
                    <a:lnTo>
                      <a:pt x="3" y="7"/>
                    </a:lnTo>
                    <a:lnTo>
                      <a:pt x="3" y="10"/>
                    </a:lnTo>
                    <a:lnTo>
                      <a:pt x="0" y="13"/>
                    </a:lnTo>
                    <a:lnTo>
                      <a:pt x="0" y="16"/>
                    </a:lnTo>
                    <a:lnTo>
                      <a:pt x="0" y="37"/>
                    </a:lnTo>
                    <a:lnTo>
                      <a:pt x="0" y="40"/>
                    </a:lnTo>
                    <a:lnTo>
                      <a:pt x="3" y="43"/>
                    </a:lnTo>
                    <a:lnTo>
                      <a:pt x="3" y="47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99" name="Freeform 703"/>
              <p:cNvSpPr>
                <a:spLocks/>
              </p:cNvSpPr>
              <p:nvPr/>
            </p:nvSpPr>
            <p:spPr bwMode="auto">
              <a:xfrm>
                <a:off x="4976" y="9872"/>
                <a:ext cx="29" cy="53"/>
              </a:xfrm>
              <a:custGeom>
                <a:avLst/>
                <a:gdLst/>
                <a:ahLst/>
                <a:cxnLst>
                  <a:cxn ang="0">
                    <a:pos x="0" y="53"/>
                  </a:cxn>
                  <a:cxn ang="0">
                    <a:pos x="0" y="0"/>
                  </a:cxn>
                  <a:cxn ang="0">
                    <a:pos x="29" y="0"/>
                  </a:cxn>
                </a:cxnLst>
                <a:rect l="0" t="0" r="r" b="b"/>
                <a:pathLst>
                  <a:path w="29" h="53">
                    <a:moveTo>
                      <a:pt x="0" y="53"/>
                    </a:moveTo>
                    <a:lnTo>
                      <a:pt x="0" y="0"/>
                    </a:lnTo>
                    <a:lnTo>
                      <a:pt x="29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00" name="Line 704"/>
              <p:cNvSpPr>
                <a:spLocks noChangeShapeType="1"/>
              </p:cNvSpPr>
              <p:nvPr/>
            </p:nvSpPr>
            <p:spPr bwMode="auto">
              <a:xfrm flipH="1">
                <a:off x="4976" y="9897"/>
                <a:ext cx="2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01" name="Freeform 705"/>
              <p:cNvSpPr>
                <a:spLocks/>
              </p:cNvSpPr>
              <p:nvPr/>
            </p:nvSpPr>
            <p:spPr bwMode="auto">
              <a:xfrm>
                <a:off x="5025" y="9872"/>
                <a:ext cx="29" cy="53"/>
              </a:xfrm>
              <a:custGeom>
                <a:avLst/>
                <a:gdLst/>
                <a:ahLst/>
                <a:cxnLst>
                  <a:cxn ang="0">
                    <a:pos x="0" y="53"/>
                  </a:cxn>
                  <a:cxn ang="0">
                    <a:pos x="0" y="0"/>
                  </a:cxn>
                  <a:cxn ang="0">
                    <a:pos x="29" y="0"/>
                  </a:cxn>
                </a:cxnLst>
                <a:rect l="0" t="0" r="r" b="b"/>
                <a:pathLst>
                  <a:path w="29" h="53">
                    <a:moveTo>
                      <a:pt x="0" y="53"/>
                    </a:moveTo>
                    <a:lnTo>
                      <a:pt x="0" y="0"/>
                    </a:lnTo>
                    <a:lnTo>
                      <a:pt x="29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02" name="Line 706"/>
              <p:cNvSpPr>
                <a:spLocks noChangeShapeType="1"/>
              </p:cNvSpPr>
              <p:nvPr/>
            </p:nvSpPr>
            <p:spPr bwMode="auto">
              <a:xfrm flipH="1">
                <a:off x="5025" y="9897"/>
                <a:ext cx="2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03" name="Line 707"/>
              <p:cNvSpPr>
                <a:spLocks noChangeShapeType="1"/>
              </p:cNvSpPr>
              <p:nvPr/>
            </p:nvSpPr>
            <p:spPr bwMode="auto">
              <a:xfrm flipV="1">
                <a:off x="4936" y="8742"/>
                <a:ext cx="1" cy="49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04" name="Line 708"/>
              <p:cNvSpPr>
                <a:spLocks noChangeShapeType="1"/>
              </p:cNvSpPr>
              <p:nvPr/>
            </p:nvSpPr>
            <p:spPr bwMode="auto">
              <a:xfrm>
                <a:off x="4936" y="8764"/>
                <a:ext cx="3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05" name="Line 709"/>
              <p:cNvSpPr>
                <a:spLocks noChangeShapeType="1"/>
              </p:cNvSpPr>
              <p:nvPr/>
            </p:nvSpPr>
            <p:spPr bwMode="auto">
              <a:xfrm>
                <a:off x="4966" y="8742"/>
                <a:ext cx="1" cy="49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06" name="Freeform 710"/>
              <p:cNvSpPr>
                <a:spLocks/>
              </p:cNvSpPr>
              <p:nvPr/>
            </p:nvSpPr>
            <p:spPr bwMode="auto">
              <a:xfrm>
                <a:off x="4982" y="8742"/>
                <a:ext cx="39" cy="49"/>
              </a:xfrm>
              <a:custGeom>
                <a:avLst/>
                <a:gdLst/>
                <a:ahLst/>
                <a:cxnLst>
                  <a:cxn ang="0">
                    <a:pos x="0" y="49"/>
                  </a:cxn>
                  <a:cxn ang="0">
                    <a:pos x="20" y="0"/>
                  </a:cxn>
                  <a:cxn ang="0">
                    <a:pos x="23" y="0"/>
                  </a:cxn>
                  <a:cxn ang="0">
                    <a:pos x="39" y="49"/>
                  </a:cxn>
                </a:cxnLst>
                <a:rect l="0" t="0" r="r" b="b"/>
                <a:pathLst>
                  <a:path w="39" h="49">
                    <a:moveTo>
                      <a:pt x="0" y="49"/>
                    </a:moveTo>
                    <a:lnTo>
                      <a:pt x="20" y="0"/>
                    </a:lnTo>
                    <a:lnTo>
                      <a:pt x="23" y="0"/>
                    </a:lnTo>
                    <a:lnTo>
                      <a:pt x="39" y="49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07" name="Line 711"/>
              <p:cNvSpPr>
                <a:spLocks noChangeShapeType="1"/>
              </p:cNvSpPr>
              <p:nvPr/>
            </p:nvSpPr>
            <p:spPr bwMode="auto">
              <a:xfrm flipH="1">
                <a:off x="4989" y="8776"/>
                <a:ext cx="2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08" name="Freeform 712"/>
              <p:cNvSpPr>
                <a:spLocks/>
              </p:cNvSpPr>
              <p:nvPr/>
            </p:nvSpPr>
            <p:spPr bwMode="auto">
              <a:xfrm>
                <a:off x="5038" y="8742"/>
                <a:ext cx="29" cy="49"/>
              </a:xfrm>
              <a:custGeom>
                <a:avLst/>
                <a:gdLst/>
                <a:ahLst/>
                <a:cxnLst>
                  <a:cxn ang="0">
                    <a:pos x="0" y="49"/>
                  </a:cxn>
                  <a:cxn ang="0">
                    <a:pos x="0" y="0"/>
                  </a:cxn>
                  <a:cxn ang="0">
                    <a:pos x="29" y="49"/>
                  </a:cxn>
                  <a:cxn ang="0">
                    <a:pos x="29" y="0"/>
                  </a:cxn>
                </a:cxnLst>
                <a:rect l="0" t="0" r="r" b="b"/>
                <a:pathLst>
                  <a:path w="29" h="49">
                    <a:moveTo>
                      <a:pt x="0" y="49"/>
                    </a:moveTo>
                    <a:lnTo>
                      <a:pt x="0" y="0"/>
                    </a:lnTo>
                    <a:lnTo>
                      <a:pt x="29" y="49"/>
                    </a:lnTo>
                    <a:lnTo>
                      <a:pt x="29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09" name="Freeform 713"/>
              <p:cNvSpPr>
                <a:spLocks/>
              </p:cNvSpPr>
              <p:nvPr/>
            </p:nvSpPr>
            <p:spPr bwMode="auto">
              <a:xfrm>
                <a:off x="5087" y="8742"/>
                <a:ext cx="33" cy="49"/>
              </a:xfrm>
              <a:custGeom>
                <a:avLst/>
                <a:gdLst/>
                <a:ahLst/>
                <a:cxnLst>
                  <a:cxn ang="0">
                    <a:pos x="0" y="49"/>
                  </a:cxn>
                  <a:cxn ang="0">
                    <a:pos x="0" y="0"/>
                  </a:cxn>
                  <a:cxn ang="0">
                    <a:pos x="23" y="0"/>
                  </a:cxn>
                  <a:cxn ang="0">
                    <a:pos x="30" y="3"/>
                  </a:cxn>
                  <a:cxn ang="0">
                    <a:pos x="33" y="16"/>
                  </a:cxn>
                  <a:cxn ang="0">
                    <a:pos x="33" y="34"/>
                  </a:cxn>
                  <a:cxn ang="0">
                    <a:pos x="30" y="43"/>
                  </a:cxn>
                  <a:cxn ang="0">
                    <a:pos x="23" y="49"/>
                  </a:cxn>
                  <a:cxn ang="0">
                    <a:pos x="0" y="49"/>
                  </a:cxn>
                </a:cxnLst>
                <a:rect l="0" t="0" r="r" b="b"/>
                <a:pathLst>
                  <a:path w="33" h="49">
                    <a:moveTo>
                      <a:pt x="0" y="49"/>
                    </a:moveTo>
                    <a:lnTo>
                      <a:pt x="0" y="0"/>
                    </a:lnTo>
                    <a:lnTo>
                      <a:pt x="23" y="0"/>
                    </a:lnTo>
                    <a:lnTo>
                      <a:pt x="30" y="3"/>
                    </a:lnTo>
                    <a:lnTo>
                      <a:pt x="33" y="16"/>
                    </a:lnTo>
                    <a:lnTo>
                      <a:pt x="33" y="34"/>
                    </a:lnTo>
                    <a:lnTo>
                      <a:pt x="30" y="43"/>
                    </a:lnTo>
                    <a:lnTo>
                      <a:pt x="23" y="49"/>
                    </a:lnTo>
                    <a:lnTo>
                      <a:pt x="0" y="49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0" name="Freeform 714"/>
              <p:cNvSpPr>
                <a:spLocks/>
              </p:cNvSpPr>
              <p:nvPr/>
            </p:nvSpPr>
            <p:spPr bwMode="auto">
              <a:xfrm>
                <a:off x="5418" y="8742"/>
                <a:ext cx="39" cy="49"/>
              </a:xfrm>
              <a:custGeom>
                <a:avLst/>
                <a:gdLst/>
                <a:ahLst/>
                <a:cxnLst>
                  <a:cxn ang="0">
                    <a:pos x="0" y="49"/>
                  </a:cxn>
                  <a:cxn ang="0">
                    <a:pos x="16" y="0"/>
                  </a:cxn>
                  <a:cxn ang="0">
                    <a:pos x="23" y="0"/>
                  </a:cxn>
                  <a:cxn ang="0">
                    <a:pos x="39" y="49"/>
                  </a:cxn>
                </a:cxnLst>
                <a:rect l="0" t="0" r="r" b="b"/>
                <a:pathLst>
                  <a:path w="39" h="49">
                    <a:moveTo>
                      <a:pt x="0" y="49"/>
                    </a:moveTo>
                    <a:lnTo>
                      <a:pt x="16" y="0"/>
                    </a:lnTo>
                    <a:lnTo>
                      <a:pt x="23" y="0"/>
                    </a:lnTo>
                    <a:lnTo>
                      <a:pt x="39" y="49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1" name="Line 715"/>
              <p:cNvSpPr>
                <a:spLocks noChangeShapeType="1"/>
              </p:cNvSpPr>
              <p:nvPr/>
            </p:nvSpPr>
            <p:spPr bwMode="auto">
              <a:xfrm flipH="1">
                <a:off x="5425" y="8776"/>
                <a:ext cx="2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2" name="Freeform 716"/>
              <p:cNvSpPr>
                <a:spLocks/>
              </p:cNvSpPr>
              <p:nvPr/>
            </p:nvSpPr>
            <p:spPr bwMode="auto">
              <a:xfrm>
                <a:off x="5470" y="8742"/>
                <a:ext cx="4" cy="46"/>
              </a:xfrm>
              <a:custGeom>
                <a:avLst/>
                <a:gdLst/>
                <a:ahLst/>
                <a:cxnLst>
                  <a:cxn ang="0">
                    <a:pos x="4" y="46"/>
                  </a:cxn>
                  <a:cxn ang="0">
                    <a:pos x="0" y="37"/>
                  </a:cxn>
                  <a:cxn ang="0">
                    <a:pos x="0" y="0"/>
                  </a:cxn>
                </a:cxnLst>
                <a:rect l="0" t="0" r="r" b="b"/>
                <a:pathLst>
                  <a:path w="4" h="46">
                    <a:moveTo>
                      <a:pt x="4" y="46"/>
                    </a:moveTo>
                    <a:lnTo>
                      <a:pt x="0" y="37"/>
                    </a:ln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3" name="Freeform 717"/>
              <p:cNvSpPr>
                <a:spLocks/>
              </p:cNvSpPr>
              <p:nvPr/>
            </p:nvSpPr>
            <p:spPr bwMode="auto">
              <a:xfrm>
                <a:off x="5474" y="8742"/>
                <a:ext cx="29" cy="49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29" y="37"/>
                  </a:cxn>
                  <a:cxn ang="0">
                    <a:pos x="26" y="46"/>
                  </a:cxn>
                  <a:cxn ang="0">
                    <a:pos x="19" y="49"/>
                  </a:cxn>
                  <a:cxn ang="0">
                    <a:pos x="6" y="49"/>
                  </a:cxn>
                  <a:cxn ang="0">
                    <a:pos x="0" y="46"/>
                  </a:cxn>
                </a:cxnLst>
                <a:rect l="0" t="0" r="r" b="b"/>
                <a:pathLst>
                  <a:path w="29" h="49">
                    <a:moveTo>
                      <a:pt x="29" y="0"/>
                    </a:moveTo>
                    <a:lnTo>
                      <a:pt x="29" y="37"/>
                    </a:lnTo>
                    <a:lnTo>
                      <a:pt x="26" y="46"/>
                    </a:lnTo>
                    <a:lnTo>
                      <a:pt x="19" y="49"/>
                    </a:lnTo>
                    <a:lnTo>
                      <a:pt x="6" y="49"/>
                    </a:lnTo>
                    <a:lnTo>
                      <a:pt x="0" y="46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4" name="Line 718"/>
              <p:cNvSpPr>
                <a:spLocks noChangeShapeType="1"/>
              </p:cNvSpPr>
              <p:nvPr/>
            </p:nvSpPr>
            <p:spPr bwMode="auto">
              <a:xfrm flipV="1">
                <a:off x="5539" y="8742"/>
                <a:ext cx="1" cy="49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5" name="Line 719"/>
              <p:cNvSpPr>
                <a:spLocks noChangeShapeType="1"/>
              </p:cNvSpPr>
              <p:nvPr/>
            </p:nvSpPr>
            <p:spPr bwMode="auto">
              <a:xfrm>
                <a:off x="5523" y="8742"/>
                <a:ext cx="33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6" name="Freeform 720"/>
              <p:cNvSpPr>
                <a:spLocks/>
              </p:cNvSpPr>
              <p:nvPr/>
            </p:nvSpPr>
            <p:spPr bwMode="auto">
              <a:xfrm>
                <a:off x="5572" y="8742"/>
                <a:ext cx="33" cy="49"/>
              </a:xfrm>
              <a:custGeom>
                <a:avLst/>
                <a:gdLst/>
                <a:ahLst/>
                <a:cxnLst>
                  <a:cxn ang="0">
                    <a:pos x="0" y="46"/>
                  </a:cxn>
                  <a:cxn ang="0">
                    <a:pos x="3" y="49"/>
                  </a:cxn>
                  <a:cxn ang="0">
                    <a:pos x="10" y="49"/>
                  </a:cxn>
                  <a:cxn ang="0">
                    <a:pos x="23" y="49"/>
                  </a:cxn>
                  <a:cxn ang="0">
                    <a:pos x="26" y="49"/>
                  </a:cxn>
                  <a:cxn ang="0">
                    <a:pos x="30" y="46"/>
                  </a:cxn>
                  <a:cxn ang="0">
                    <a:pos x="30" y="43"/>
                  </a:cxn>
                  <a:cxn ang="0">
                    <a:pos x="33" y="40"/>
                  </a:cxn>
                  <a:cxn ang="0">
                    <a:pos x="33" y="34"/>
                  </a:cxn>
                  <a:cxn ang="0">
                    <a:pos x="33" y="16"/>
                  </a:cxn>
                  <a:cxn ang="0">
                    <a:pos x="33" y="13"/>
                  </a:cxn>
                  <a:cxn ang="0">
                    <a:pos x="30" y="10"/>
                  </a:cxn>
                  <a:cxn ang="0">
                    <a:pos x="30" y="3"/>
                  </a:cxn>
                  <a:cxn ang="0">
                    <a:pos x="26" y="0"/>
                  </a:cxn>
                  <a:cxn ang="0">
                    <a:pos x="23" y="0"/>
                  </a:cxn>
                  <a:cxn ang="0">
                    <a:pos x="10" y="0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0" y="10"/>
                  </a:cxn>
                  <a:cxn ang="0">
                    <a:pos x="0" y="13"/>
                  </a:cxn>
                  <a:cxn ang="0">
                    <a:pos x="0" y="16"/>
                  </a:cxn>
                  <a:cxn ang="0">
                    <a:pos x="0" y="34"/>
                  </a:cxn>
                  <a:cxn ang="0">
                    <a:pos x="0" y="40"/>
                  </a:cxn>
                  <a:cxn ang="0">
                    <a:pos x="0" y="43"/>
                  </a:cxn>
                  <a:cxn ang="0">
                    <a:pos x="0" y="46"/>
                  </a:cxn>
                </a:cxnLst>
                <a:rect l="0" t="0" r="r" b="b"/>
                <a:pathLst>
                  <a:path w="33" h="49">
                    <a:moveTo>
                      <a:pt x="0" y="46"/>
                    </a:moveTo>
                    <a:lnTo>
                      <a:pt x="3" y="49"/>
                    </a:lnTo>
                    <a:lnTo>
                      <a:pt x="10" y="49"/>
                    </a:lnTo>
                    <a:lnTo>
                      <a:pt x="23" y="49"/>
                    </a:lnTo>
                    <a:lnTo>
                      <a:pt x="26" y="49"/>
                    </a:lnTo>
                    <a:lnTo>
                      <a:pt x="30" y="46"/>
                    </a:lnTo>
                    <a:lnTo>
                      <a:pt x="30" y="43"/>
                    </a:lnTo>
                    <a:lnTo>
                      <a:pt x="33" y="40"/>
                    </a:lnTo>
                    <a:lnTo>
                      <a:pt x="33" y="34"/>
                    </a:lnTo>
                    <a:lnTo>
                      <a:pt x="33" y="16"/>
                    </a:lnTo>
                    <a:lnTo>
                      <a:pt x="33" y="13"/>
                    </a:lnTo>
                    <a:lnTo>
                      <a:pt x="30" y="10"/>
                    </a:lnTo>
                    <a:lnTo>
                      <a:pt x="30" y="3"/>
                    </a:lnTo>
                    <a:lnTo>
                      <a:pt x="26" y="0"/>
                    </a:lnTo>
                    <a:lnTo>
                      <a:pt x="23" y="0"/>
                    </a:lnTo>
                    <a:lnTo>
                      <a:pt x="10" y="0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0" y="16"/>
                    </a:lnTo>
                    <a:lnTo>
                      <a:pt x="0" y="34"/>
                    </a:lnTo>
                    <a:lnTo>
                      <a:pt x="0" y="40"/>
                    </a:lnTo>
                    <a:lnTo>
                      <a:pt x="0" y="43"/>
                    </a:lnTo>
                    <a:lnTo>
                      <a:pt x="0" y="46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7" name="Freeform 721"/>
              <p:cNvSpPr>
                <a:spLocks/>
              </p:cNvSpPr>
              <p:nvPr/>
            </p:nvSpPr>
            <p:spPr bwMode="auto">
              <a:xfrm>
                <a:off x="5510" y="9129"/>
                <a:ext cx="33" cy="49"/>
              </a:xfrm>
              <a:custGeom>
                <a:avLst/>
                <a:gdLst/>
                <a:ahLst/>
                <a:cxnLst>
                  <a:cxn ang="0">
                    <a:pos x="3" y="46"/>
                  </a:cxn>
                  <a:cxn ang="0">
                    <a:pos x="6" y="49"/>
                  </a:cxn>
                  <a:cxn ang="0">
                    <a:pos x="10" y="49"/>
                  </a:cxn>
                  <a:cxn ang="0">
                    <a:pos x="23" y="49"/>
                  </a:cxn>
                  <a:cxn ang="0">
                    <a:pos x="26" y="49"/>
                  </a:cxn>
                  <a:cxn ang="0">
                    <a:pos x="29" y="46"/>
                  </a:cxn>
                  <a:cxn ang="0">
                    <a:pos x="33" y="43"/>
                  </a:cxn>
                  <a:cxn ang="0">
                    <a:pos x="33" y="40"/>
                  </a:cxn>
                  <a:cxn ang="0">
                    <a:pos x="33" y="34"/>
                  </a:cxn>
                  <a:cxn ang="0">
                    <a:pos x="33" y="16"/>
                  </a:cxn>
                  <a:cxn ang="0">
                    <a:pos x="33" y="13"/>
                  </a:cxn>
                  <a:cxn ang="0">
                    <a:pos x="33" y="10"/>
                  </a:cxn>
                  <a:cxn ang="0">
                    <a:pos x="29" y="3"/>
                  </a:cxn>
                  <a:cxn ang="0">
                    <a:pos x="26" y="0"/>
                  </a:cxn>
                  <a:cxn ang="0">
                    <a:pos x="23" y="0"/>
                  </a:cxn>
                  <a:cxn ang="0">
                    <a:pos x="10" y="0"/>
                  </a:cxn>
                  <a:cxn ang="0">
                    <a:pos x="6" y="0"/>
                  </a:cxn>
                  <a:cxn ang="0">
                    <a:pos x="3" y="3"/>
                  </a:cxn>
                  <a:cxn ang="0">
                    <a:pos x="0" y="10"/>
                  </a:cxn>
                  <a:cxn ang="0">
                    <a:pos x="0" y="13"/>
                  </a:cxn>
                  <a:cxn ang="0">
                    <a:pos x="0" y="16"/>
                  </a:cxn>
                  <a:cxn ang="0">
                    <a:pos x="0" y="34"/>
                  </a:cxn>
                  <a:cxn ang="0">
                    <a:pos x="0" y="40"/>
                  </a:cxn>
                  <a:cxn ang="0">
                    <a:pos x="0" y="43"/>
                  </a:cxn>
                  <a:cxn ang="0">
                    <a:pos x="3" y="46"/>
                  </a:cxn>
                </a:cxnLst>
                <a:rect l="0" t="0" r="r" b="b"/>
                <a:pathLst>
                  <a:path w="33" h="49">
                    <a:moveTo>
                      <a:pt x="3" y="46"/>
                    </a:moveTo>
                    <a:lnTo>
                      <a:pt x="6" y="49"/>
                    </a:lnTo>
                    <a:lnTo>
                      <a:pt x="10" y="49"/>
                    </a:lnTo>
                    <a:lnTo>
                      <a:pt x="23" y="49"/>
                    </a:lnTo>
                    <a:lnTo>
                      <a:pt x="26" y="49"/>
                    </a:lnTo>
                    <a:lnTo>
                      <a:pt x="29" y="46"/>
                    </a:lnTo>
                    <a:lnTo>
                      <a:pt x="33" y="43"/>
                    </a:lnTo>
                    <a:lnTo>
                      <a:pt x="33" y="40"/>
                    </a:lnTo>
                    <a:lnTo>
                      <a:pt x="33" y="34"/>
                    </a:lnTo>
                    <a:lnTo>
                      <a:pt x="33" y="16"/>
                    </a:lnTo>
                    <a:lnTo>
                      <a:pt x="33" y="13"/>
                    </a:lnTo>
                    <a:lnTo>
                      <a:pt x="33" y="10"/>
                    </a:lnTo>
                    <a:lnTo>
                      <a:pt x="29" y="3"/>
                    </a:lnTo>
                    <a:lnTo>
                      <a:pt x="26" y="0"/>
                    </a:lnTo>
                    <a:lnTo>
                      <a:pt x="23" y="0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3" y="3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0" y="16"/>
                    </a:lnTo>
                    <a:lnTo>
                      <a:pt x="0" y="34"/>
                    </a:lnTo>
                    <a:lnTo>
                      <a:pt x="0" y="40"/>
                    </a:lnTo>
                    <a:lnTo>
                      <a:pt x="0" y="43"/>
                    </a:lnTo>
                    <a:lnTo>
                      <a:pt x="3" y="46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8" name="Freeform 722"/>
              <p:cNvSpPr>
                <a:spLocks/>
              </p:cNvSpPr>
              <p:nvPr/>
            </p:nvSpPr>
            <p:spPr bwMode="auto">
              <a:xfrm>
                <a:off x="5562" y="9129"/>
                <a:ext cx="33" cy="49"/>
              </a:xfrm>
              <a:custGeom>
                <a:avLst/>
                <a:gdLst/>
                <a:ahLst/>
                <a:cxnLst>
                  <a:cxn ang="0">
                    <a:pos x="0" y="49"/>
                  </a:cxn>
                  <a:cxn ang="0">
                    <a:pos x="0" y="0"/>
                  </a:cxn>
                  <a:cxn ang="0">
                    <a:pos x="33" y="49"/>
                  </a:cxn>
                  <a:cxn ang="0">
                    <a:pos x="33" y="0"/>
                  </a:cxn>
                </a:cxnLst>
                <a:rect l="0" t="0" r="r" b="b"/>
                <a:pathLst>
                  <a:path w="33" h="49">
                    <a:moveTo>
                      <a:pt x="0" y="49"/>
                    </a:moveTo>
                    <a:lnTo>
                      <a:pt x="0" y="0"/>
                    </a:lnTo>
                    <a:lnTo>
                      <a:pt x="33" y="49"/>
                    </a:lnTo>
                    <a:lnTo>
                      <a:pt x="33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9" name="Freeform 723"/>
              <p:cNvSpPr>
                <a:spLocks/>
              </p:cNvSpPr>
              <p:nvPr/>
            </p:nvSpPr>
            <p:spPr bwMode="auto">
              <a:xfrm>
                <a:off x="5126" y="8319"/>
                <a:ext cx="36" cy="61"/>
              </a:xfrm>
              <a:custGeom>
                <a:avLst/>
                <a:gdLst/>
                <a:ahLst/>
                <a:cxnLst>
                  <a:cxn ang="0">
                    <a:pos x="0" y="61"/>
                  </a:cxn>
                  <a:cxn ang="0">
                    <a:pos x="0" y="0"/>
                  </a:cxn>
                  <a:cxn ang="0">
                    <a:pos x="36" y="0"/>
                  </a:cxn>
                </a:cxnLst>
                <a:rect l="0" t="0" r="r" b="b"/>
                <a:pathLst>
                  <a:path w="36" h="61">
                    <a:moveTo>
                      <a:pt x="0" y="61"/>
                    </a:moveTo>
                    <a:lnTo>
                      <a:pt x="0" y="0"/>
                    </a:lnTo>
                    <a:lnTo>
                      <a:pt x="36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20" name="Line 724"/>
              <p:cNvSpPr>
                <a:spLocks noChangeShapeType="1"/>
              </p:cNvSpPr>
              <p:nvPr/>
            </p:nvSpPr>
            <p:spPr bwMode="auto">
              <a:xfrm flipH="1">
                <a:off x="5126" y="8349"/>
                <a:ext cx="33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21" name="Line 725"/>
              <p:cNvSpPr>
                <a:spLocks noChangeShapeType="1"/>
              </p:cNvSpPr>
              <p:nvPr/>
            </p:nvSpPr>
            <p:spPr bwMode="auto">
              <a:xfrm>
                <a:off x="5126" y="8380"/>
                <a:ext cx="3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22" name="Freeform 726"/>
              <p:cNvSpPr>
                <a:spLocks/>
              </p:cNvSpPr>
              <p:nvPr/>
            </p:nvSpPr>
            <p:spPr bwMode="auto">
              <a:xfrm>
                <a:off x="5185" y="8319"/>
                <a:ext cx="40" cy="61"/>
              </a:xfrm>
              <a:custGeom>
                <a:avLst/>
                <a:gdLst/>
                <a:ahLst/>
                <a:cxnLst>
                  <a:cxn ang="0">
                    <a:pos x="0" y="61"/>
                  </a:cxn>
                  <a:cxn ang="0">
                    <a:pos x="0" y="0"/>
                  </a:cxn>
                  <a:cxn ang="0">
                    <a:pos x="27" y="0"/>
                  </a:cxn>
                  <a:cxn ang="0">
                    <a:pos x="36" y="6"/>
                  </a:cxn>
                  <a:cxn ang="0">
                    <a:pos x="40" y="18"/>
                  </a:cxn>
                  <a:cxn ang="0">
                    <a:pos x="40" y="43"/>
                  </a:cxn>
                  <a:cxn ang="0">
                    <a:pos x="36" y="55"/>
                  </a:cxn>
                  <a:cxn ang="0">
                    <a:pos x="27" y="61"/>
                  </a:cxn>
                  <a:cxn ang="0">
                    <a:pos x="0" y="61"/>
                  </a:cxn>
                </a:cxnLst>
                <a:rect l="0" t="0" r="r" b="b"/>
                <a:pathLst>
                  <a:path w="40" h="61">
                    <a:moveTo>
                      <a:pt x="0" y="61"/>
                    </a:moveTo>
                    <a:lnTo>
                      <a:pt x="0" y="0"/>
                    </a:lnTo>
                    <a:lnTo>
                      <a:pt x="27" y="0"/>
                    </a:lnTo>
                    <a:lnTo>
                      <a:pt x="36" y="6"/>
                    </a:lnTo>
                    <a:lnTo>
                      <a:pt x="40" y="18"/>
                    </a:lnTo>
                    <a:lnTo>
                      <a:pt x="40" y="43"/>
                    </a:lnTo>
                    <a:lnTo>
                      <a:pt x="36" y="55"/>
                    </a:lnTo>
                    <a:lnTo>
                      <a:pt x="27" y="61"/>
                    </a:lnTo>
                    <a:lnTo>
                      <a:pt x="0" y="61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23" name="Line 727"/>
              <p:cNvSpPr>
                <a:spLocks noChangeShapeType="1"/>
              </p:cNvSpPr>
              <p:nvPr/>
            </p:nvSpPr>
            <p:spPr bwMode="auto">
              <a:xfrm flipV="1">
                <a:off x="5280" y="8368"/>
                <a:ext cx="1" cy="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24" name="Freeform 728"/>
              <p:cNvSpPr>
                <a:spLocks/>
              </p:cNvSpPr>
              <p:nvPr/>
            </p:nvSpPr>
            <p:spPr bwMode="auto">
              <a:xfrm>
                <a:off x="5280" y="8319"/>
                <a:ext cx="43" cy="61"/>
              </a:xfrm>
              <a:custGeom>
                <a:avLst/>
                <a:gdLst/>
                <a:ahLst/>
                <a:cxnLst>
                  <a:cxn ang="0">
                    <a:pos x="0" y="55"/>
                  </a:cxn>
                  <a:cxn ang="0">
                    <a:pos x="4" y="58"/>
                  </a:cxn>
                  <a:cxn ang="0">
                    <a:pos x="10" y="61"/>
                  </a:cxn>
                  <a:cxn ang="0">
                    <a:pos x="33" y="61"/>
                  </a:cxn>
                  <a:cxn ang="0">
                    <a:pos x="40" y="58"/>
                  </a:cxn>
                  <a:cxn ang="0">
                    <a:pos x="43" y="52"/>
                  </a:cxn>
                  <a:cxn ang="0">
                    <a:pos x="43" y="40"/>
                  </a:cxn>
                  <a:cxn ang="0">
                    <a:pos x="40" y="33"/>
                  </a:cxn>
                  <a:cxn ang="0">
                    <a:pos x="33" y="30"/>
                  </a:cxn>
                  <a:cxn ang="0">
                    <a:pos x="10" y="30"/>
                  </a:cxn>
                  <a:cxn ang="0">
                    <a:pos x="4" y="24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4" y="6"/>
                  </a:cxn>
                  <a:cxn ang="0">
                    <a:pos x="10" y="0"/>
                  </a:cxn>
                  <a:cxn ang="0">
                    <a:pos x="30" y="0"/>
                  </a:cxn>
                  <a:cxn ang="0">
                    <a:pos x="36" y="3"/>
                  </a:cxn>
                  <a:cxn ang="0">
                    <a:pos x="40" y="6"/>
                  </a:cxn>
                  <a:cxn ang="0">
                    <a:pos x="40" y="12"/>
                  </a:cxn>
                </a:cxnLst>
                <a:rect l="0" t="0" r="r" b="b"/>
                <a:pathLst>
                  <a:path w="43" h="61">
                    <a:moveTo>
                      <a:pt x="0" y="55"/>
                    </a:moveTo>
                    <a:lnTo>
                      <a:pt x="4" y="58"/>
                    </a:lnTo>
                    <a:lnTo>
                      <a:pt x="10" y="61"/>
                    </a:lnTo>
                    <a:lnTo>
                      <a:pt x="33" y="61"/>
                    </a:lnTo>
                    <a:lnTo>
                      <a:pt x="40" y="58"/>
                    </a:lnTo>
                    <a:lnTo>
                      <a:pt x="43" y="52"/>
                    </a:lnTo>
                    <a:lnTo>
                      <a:pt x="43" y="40"/>
                    </a:lnTo>
                    <a:lnTo>
                      <a:pt x="40" y="33"/>
                    </a:lnTo>
                    <a:lnTo>
                      <a:pt x="33" y="30"/>
                    </a:lnTo>
                    <a:lnTo>
                      <a:pt x="10" y="30"/>
                    </a:lnTo>
                    <a:lnTo>
                      <a:pt x="4" y="24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4" y="6"/>
                    </a:lnTo>
                    <a:lnTo>
                      <a:pt x="10" y="0"/>
                    </a:lnTo>
                    <a:lnTo>
                      <a:pt x="30" y="0"/>
                    </a:lnTo>
                    <a:lnTo>
                      <a:pt x="36" y="3"/>
                    </a:lnTo>
                    <a:lnTo>
                      <a:pt x="40" y="6"/>
                    </a:lnTo>
                    <a:lnTo>
                      <a:pt x="40" y="12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25" name="Line 729"/>
              <p:cNvSpPr>
                <a:spLocks noChangeShapeType="1"/>
              </p:cNvSpPr>
              <p:nvPr/>
            </p:nvSpPr>
            <p:spPr bwMode="auto">
              <a:xfrm flipH="1" flipV="1">
                <a:off x="5336" y="8319"/>
                <a:ext cx="13" cy="6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26" name="Line 730"/>
              <p:cNvSpPr>
                <a:spLocks noChangeShapeType="1"/>
              </p:cNvSpPr>
              <p:nvPr/>
            </p:nvSpPr>
            <p:spPr bwMode="auto">
              <a:xfrm flipH="1">
                <a:off x="5349" y="8325"/>
                <a:ext cx="13" cy="55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27" name="Line 731"/>
              <p:cNvSpPr>
                <a:spLocks noChangeShapeType="1"/>
              </p:cNvSpPr>
              <p:nvPr/>
            </p:nvSpPr>
            <p:spPr bwMode="auto">
              <a:xfrm flipH="1" flipV="1">
                <a:off x="5362" y="8325"/>
                <a:ext cx="13" cy="55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28" name="Line 732"/>
              <p:cNvSpPr>
                <a:spLocks noChangeShapeType="1"/>
              </p:cNvSpPr>
              <p:nvPr/>
            </p:nvSpPr>
            <p:spPr bwMode="auto">
              <a:xfrm flipH="1">
                <a:off x="5375" y="8319"/>
                <a:ext cx="10" cy="6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29" name="Line 733"/>
              <p:cNvSpPr>
                <a:spLocks noChangeShapeType="1"/>
              </p:cNvSpPr>
              <p:nvPr/>
            </p:nvSpPr>
            <p:spPr bwMode="auto">
              <a:xfrm flipV="1">
                <a:off x="5126" y="9482"/>
                <a:ext cx="1" cy="62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30" name="Line 734"/>
              <p:cNvSpPr>
                <a:spLocks noChangeShapeType="1"/>
              </p:cNvSpPr>
              <p:nvPr/>
            </p:nvSpPr>
            <p:spPr bwMode="auto">
              <a:xfrm>
                <a:off x="5126" y="9544"/>
                <a:ext cx="33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31" name="Freeform 735"/>
              <p:cNvSpPr>
                <a:spLocks/>
              </p:cNvSpPr>
              <p:nvPr/>
            </p:nvSpPr>
            <p:spPr bwMode="auto">
              <a:xfrm>
                <a:off x="5195" y="9482"/>
                <a:ext cx="20" cy="62"/>
              </a:xfrm>
              <a:custGeom>
                <a:avLst/>
                <a:gdLst/>
                <a:ahLst/>
                <a:cxnLst>
                  <a:cxn ang="0">
                    <a:pos x="0" y="62"/>
                  </a:cxn>
                  <a:cxn ang="0">
                    <a:pos x="20" y="62"/>
                  </a:cxn>
                  <a:cxn ang="0">
                    <a:pos x="10" y="62"/>
                  </a:cxn>
                  <a:cxn ang="0">
                    <a:pos x="10" y="0"/>
                  </a:cxn>
                </a:cxnLst>
                <a:rect l="0" t="0" r="r" b="b"/>
                <a:pathLst>
                  <a:path w="20" h="62">
                    <a:moveTo>
                      <a:pt x="0" y="62"/>
                    </a:moveTo>
                    <a:lnTo>
                      <a:pt x="20" y="62"/>
                    </a:lnTo>
                    <a:lnTo>
                      <a:pt x="10" y="62"/>
                    </a:lnTo>
                    <a:lnTo>
                      <a:pt x="10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32" name="Line 736"/>
              <p:cNvSpPr>
                <a:spLocks noChangeShapeType="1"/>
              </p:cNvSpPr>
              <p:nvPr/>
            </p:nvSpPr>
            <p:spPr bwMode="auto">
              <a:xfrm>
                <a:off x="5195" y="9482"/>
                <a:ext cx="2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33" name="Freeform 737"/>
              <p:cNvSpPr>
                <a:spLocks/>
              </p:cNvSpPr>
              <p:nvPr/>
            </p:nvSpPr>
            <p:spPr bwMode="auto">
              <a:xfrm>
                <a:off x="5241" y="9482"/>
                <a:ext cx="43" cy="56"/>
              </a:xfrm>
              <a:custGeom>
                <a:avLst/>
                <a:gdLst/>
                <a:ahLst/>
                <a:cxnLst>
                  <a:cxn ang="0">
                    <a:pos x="7" y="56"/>
                  </a:cxn>
                  <a:cxn ang="0">
                    <a:pos x="0" y="43"/>
                  </a:cxn>
                  <a:cxn ang="0">
                    <a:pos x="0" y="19"/>
                  </a:cxn>
                  <a:cxn ang="0">
                    <a:pos x="7" y="7"/>
                  </a:cxn>
                  <a:cxn ang="0">
                    <a:pos x="13" y="0"/>
                  </a:cxn>
                  <a:cxn ang="0">
                    <a:pos x="33" y="0"/>
                  </a:cxn>
                  <a:cxn ang="0">
                    <a:pos x="36" y="4"/>
                  </a:cxn>
                  <a:cxn ang="0">
                    <a:pos x="39" y="10"/>
                  </a:cxn>
                  <a:cxn ang="0">
                    <a:pos x="43" y="16"/>
                  </a:cxn>
                </a:cxnLst>
                <a:rect l="0" t="0" r="r" b="b"/>
                <a:pathLst>
                  <a:path w="43" h="56">
                    <a:moveTo>
                      <a:pt x="7" y="56"/>
                    </a:moveTo>
                    <a:lnTo>
                      <a:pt x="0" y="43"/>
                    </a:lnTo>
                    <a:lnTo>
                      <a:pt x="0" y="19"/>
                    </a:lnTo>
                    <a:lnTo>
                      <a:pt x="7" y="7"/>
                    </a:lnTo>
                    <a:lnTo>
                      <a:pt x="13" y="0"/>
                    </a:lnTo>
                    <a:lnTo>
                      <a:pt x="33" y="0"/>
                    </a:lnTo>
                    <a:lnTo>
                      <a:pt x="36" y="4"/>
                    </a:lnTo>
                    <a:lnTo>
                      <a:pt x="39" y="10"/>
                    </a:lnTo>
                    <a:lnTo>
                      <a:pt x="43" y="16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34" name="Line 738"/>
              <p:cNvSpPr>
                <a:spLocks noChangeShapeType="1"/>
              </p:cNvSpPr>
              <p:nvPr/>
            </p:nvSpPr>
            <p:spPr bwMode="auto">
              <a:xfrm flipH="1">
                <a:off x="5264" y="9513"/>
                <a:ext cx="2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35" name="Line 739"/>
              <p:cNvSpPr>
                <a:spLocks noChangeShapeType="1"/>
              </p:cNvSpPr>
              <p:nvPr/>
            </p:nvSpPr>
            <p:spPr bwMode="auto">
              <a:xfrm>
                <a:off x="5284" y="9513"/>
                <a:ext cx="1" cy="28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36" name="Freeform 740"/>
              <p:cNvSpPr>
                <a:spLocks/>
              </p:cNvSpPr>
              <p:nvPr/>
            </p:nvSpPr>
            <p:spPr bwMode="auto">
              <a:xfrm>
                <a:off x="5248" y="9538"/>
                <a:ext cx="32" cy="6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32" y="3"/>
                  </a:cxn>
                  <a:cxn ang="0">
                    <a:pos x="26" y="6"/>
                  </a:cxn>
                  <a:cxn ang="0">
                    <a:pos x="6" y="6"/>
                  </a:cxn>
                  <a:cxn ang="0">
                    <a:pos x="0" y="0"/>
                  </a:cxn>
                </a:cxnLst>
                <a:rect l="0" t="0" r="r" b="b"/>
                <a:pathLst>
                  <a:path w="32" h="6">
                    <a:moveTo>
                      <a:pt x="32" y="0"/>
                    </a:moveTo>
                    <a:lnTo>
                      <a:pt x="32" y="3"/>
                    </a:lnTo>
                    <a:lnTo>
                      <a:pt x="26" y="6"/>
                    </a:lnTo>
                    <a:lnTo>
                      <a:pt x="6" y="6"/>
                    </a:ln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37" name="Line 741"/>
              <p:cNvSpPr>
                <a:spLocks noChangeShapeType="1"/>
              </p:cNvSpPr>
              <p:nvPr/>
            </p:nvSpPr>
            <p:spPr bwMode="auto">
              <a:xfrm flipV="1">
                <a:off x="5280" y="9532"/>
                <a:ext cx="4" cy="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38" name="Line 742"/>
              <p:cNvSpPr>
                <a:spLocks noChangeShapeType="1"/>
              </p:cNvSpPr>
              <p:nvPr/>
            </p:nvSpPr>
            <p:spPr bwMode="auto">
              <a:xfrm flipV="1">
                <a:off x="5307" y="9482"/>
                <a:ext cx="1" cy="62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39" name="Line 743"/>
              <p:cNvSpPr>
                <a:spLocks noChangeShapeType="1"/>
              </p:cNvSpPr>
              <p:nvPr/>
            </p:nvSpPr>
            <p:spPr bwMode="auto">
              <a:xfrm>
                <a:off x="5307" y="9513"/>
                <a:ext cx="3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40" name="Line 744"/>
              <p:cNvSpPr>
                <a:spLocks noChangeShapeType="1"/>
              </p:cNvSpPr>
              <p:nvPr/>
            </p:nvSpPr>
            <p:spPr bwMode="auto">
              <a:xfrm>
                <a:off x="5343" y="9482"/>
                <a:ext cx="1" cy="62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41" name="Line 745"/>
              <p:cNvSpPr>
                <a:spLocks noChangeShapeType="1"/>
              </p:cNvSpPr>
              <p:nvPr/>
            </p:nvSpPr>
            <p:spPr bwMode="auto">
              <a:xfrm flipV="1">
                <a:off x="5382" y="9482"/>
                <a:ext cx="1" cy="62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42" name="Line 746"/>
              <p:cNvSpPr>
                <a:spLocks noChangeShapeType="1"/>
              </p:cNvSpPr>
              <p:nvPr/>
            </p:nvSpPr>
            <p:spPr bwMode="auto">
              <a:xfrm>
                <a:off x="5362" y="9482"/>
                <a:ext cx="43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43" name="Freeform 747"/>
              <p:cNvSpPr>
                <a:spLocks/>
              </p:cNvSpPr>
              <p:nvPr/>
            </p:nvSpPr>
            <p:spPr bwMode="auto">
              <a:xfrm>
                <a:off x="5048" y="9584"/>
                <a:ext cx="10" cy="52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3" y="3"/>
                  </a:cxn>
                  <a:cxn ang="0">
                    <a:pos x="0" y="12"/>
                  </a:cxn>
                  <a:cxn ang="0">
                    <a:pos x="0" y="18"/>
                  </a:cxn>
                  <a:cxn ang="0">
                    <a:pos x="0" y="31"/>
                  </a:cxn>
                  <a:cxn ang="0">
                    <a:pos x="0" y="37"/>
                  </a:cxn>
                  <a:cxn ang="0">
                    <a:pos x="3" y="49"/>
                  </a:cxn>
                  <a:cxn ang="0">
                    <a:pos x="10" y="52"/>
                  </a:cxn>
                </a:cxnLst>
                <a:rect l="0" t="0" r="r" b="b"/>
                <a:pathLst>
                  <a:path w="10" h="52">
                    <a:moveTo>
                      <a:pt x="10" y="0"/>
                    </a:moveTo>
                    <a:lnTo>
                      <a:pt x="3" y="3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31"/>
                    </a:lnTo>
                    <a:lnTo>
                      <a:pt x="0" y="37"/>
                    </a:lnTo>
                    <a:lnTo>
                      <a:pt x="3" y="49"/>
                    </a:lnTo>
                    <a:lnTo>
                      <a:pt x="10" y="52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44" name="Freeform 748"/>
              <p:cNvSpPr>
                <a:spLocks/>
              </p:cNvSpPr>
              <p:nvPr/>
            </p:nvSpPr>
            <p:spPr bwMode="auto">
              <a:xfrm>
                <a:off x="5084" y="9581"/>
                <a:ext cx="36" cy="58"/>
              </a:xfrm>
              <a:custGeom>
                <a:avLst/>
                <a:gdLst/>
                <a:ahLst/>
                <a:cxnLst>
                  <a:cxn ang="0">
                    <a:pos x="0" y="58"/>
                  </a:cxn>
                  <a:cxn ang="0">
                    <a:pos x="0" y="0"/>
                  </a:cxn>
                  <a:cxn ang="0">
                    <a:pos x="36" y="0"/>
                  </a:cxn>
                </a:cxnLst>
                <a:rect l="0" t="0" r="r" b="b"/>
                <a:pathLst>
                  <a:path w="36" h="58">
                    <a:moveTo>
                      <a:pt x="0" y="58"/>
                    </a:moveTo>
                    <a:lnTo>
                      <a:pt x="0" y="0"/>
                    </a:lnTo>
                    <a:lnTo>
                      <a:pt x="36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45" name="Line 749"/>
              <p:cNvSpPr>
                <a:spLocks noChangeShapeType="1"/>
              </p:cNvSpPr>
              <p:nvPr/>
            </p:nvSpPr>
            <p:spPr bwMode="auto">
              <a:xfrm flipH="1">
                <a:off x="5084" y="9608"/>
                <a:ext cx="2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46" name="Line 750"/>
              <p:cNvSpPr>
                <a:spLocks noChangeShapeType="1"/>
              </p:cNvSpPr>
              <p:nvPr/>
            </p:nvSpPr>
            <p:spPr bwMode="auto">
              <a:xfrm>
                <a:off x="5084" y="9639"/>
                <a:ext cx="3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47" name="Freeform 751"/>
              <p:cNvSpPr>
                <a:spLocks/>
              </p:cNvSpPr>
              <p:nvPr/>
            </p:nvSpPr>
            <p:spPr bwMode="auto">
              <a:xfrm>
                <a:off x="5139" y="9581"/>
                <a:ext cx="43" cy="58"/>
              </a:xfrm>
              <a:custGeom>
                <a:avLst/>
                <a:gdLst/>
                <a:ahLst/>
                <a:cxnLst>
                  <a:cxn ang="0">
                    <a:pos x="0" y="58"/>
                  </a:cxn>
                  <a:cxn ang="0">
                    <a:pos x="0" y="0"/>
                  </a:cxn>
                  <a:cxn ang="0">
                    <a:pos x="23" y="40"/>
                  </a:cxn>
                  <a:cxn ang="0">
                    <a:pos x="43" y="0"/>
                  </a:cxn>
                  <a:cxn ang="0">
                    <a:pos x="43" y="58"/>
                  </a:cxn>
                </a:cxnLst>
                <a:rect l="0" t="0" r="r" b="b"/>
                <a:pathLst>
                  <a:path w="43" h="58">
                    <a:moveTo>
                      <a:pt x="0" y="58"/>
                    </a:moveTo>
                    <a:lnTo>
                      <a:pt x="0" y="0"/>
                    </a:lnTo>
                    <a:lnTo>
                      <a:pt x="23" y="40"/>
                    </a:lnTo>
                    <a:lnTo>
                      <a:pt x="43" y="0"/>
                    </a:lnTo>
                    <a:lnTo>
                      <a:pt x="43" y="58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48" name="Freeform 752"/>
              <p:cNvSpPr>
                <a:spLocks/>
              </p:cNvSpPr>
              <p:nvPr/>
            </p:nvSpPr>
            <p:spPr bwMode="auto">
              <a:xfrm>
                <a:off x="5202" y="9581"/>
                <a:ext cx="36" cy="58"/>
              </a:xfrm>
              <a:custGeom>
                <a:avLst/>
                <a:gdLst/>
                <a:ahLst/>
                <a:cxnLst>
                  <a:cxn ang="0">
                    <a:pos x="0" y="58"/>
                  </a:cxn>
                  <a:cxn ang="0">
                    <a:pos x="0" y="0"/>
                  </a:cxn>
                  <a:cxn ang="0">
                    <a:pos x="26" y="0"/>
                  </a:cxn>
                  <a:cxn ang="0">
                    <a:pos x="33" y="3"/>
                  </a:cxn>
                  <a:cxn ang="0">
                    <a:pos x="36" y="9"/>
                  </a:cxn>
                  <a:cxn ang="0">
                    <a:pos x="36" y="21"/>
                  </a:cxn>
                  <a:cxn ang="0">
                    <a:pos x="33" y="27"/>
                  </a:cxn>
                  <a:cxn ang="0">
                    <a:pos x="26" y="30"/>
                  </a:cxn>
                  <a:cxn ang="0">
                    <a:pos x="0" y="30"/>
                  </a:cxn>
                </a:cxnLst>
                <a:rect l="0" t="0" r="r" b="b"/>
                <a:pathLst>
                  <a:path w="36" h="58">
                    <a:moveTo>
                      <a:pt x="0" y="58"/>
                    </a:moveTo>
                    <a:lnTo>
                      <a:pt x="0" y="0"/>
                    </a:lnTo>
                    <a:lnTo>
                      <a:pt x="26" y="0"/>
                    </a:lnTo>
                    <a:lnTo>
                      <a:pt x="33" y="3"/>
                    </a:lnTo>
                    <a:lnTo>
                      <a:pt x="36" y="9"/>
                    </a:lnTo>
                    <a:lnTo>
                      <a:pt x="36" y="21"/>
                    </a:lnTo>
                    <a:lnTo>
                      <a:pt x="33" y="27"/>
                    </a:lnTo>
                    <a:lnTo>
                      <a:pt x="26" y="30"/>
                    </a:lnTo>
                    <a:lnTo>
                      <a:pt x="0" y="3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49" name="Line 753"/>
              <p:cNvSpPr>
                <a:spLocks noChangeShapeType="1"/>
              </p:cNvSpPr>
              <p:nvPr/>
            </p:nvSpPr>
            <p:spPr bwMode="auto">
              <a:xfrm>
                <a:off x="5228" y="9611"/>
                <a:ext cx="10" cy="28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50" name="Line 754"/>
              <p:cNvSpPr>
                <a:spLocks noChangeShapeType="1"/>
              </p:cNvSpPr>
              <p:nvPr/>
            </p:nvSpPr>
            <p:spPr bwMode="auto">
              <a:xfrm flipV="1">
                <a:off x="5257" y="9584"/>
                <a:ext cx="46" cy="52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51" name="Line 755"/>
              <p:cNvSpPr>
                <a:spLocks noChangeShapeType="1"/>
              </p:cNvSpPr>
              <p:nvPr/>
            </p:nvSpPr>
            <p:spPr bwMode="auto">
              <a:xfrm flipV="1">
                <a:off x="5323" y="9581"/>
                <a:ext cx="1" cy="58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52" name="Line 756"/>
              <p:cNvSpPr>
                <a:spLocks noChangeShapeType="1"/>
              </p:cNvSpPr>
              <p:nvPr/>
            </p:nvSpPr>
            <p:spPr bwMode="auto">
              <a:xfrm>
                <a:off x="5323" y="9608"/>
                <a:ext cx="3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53" name="Line 757"/>
              <p:cNvSpPr>
                <a:spLocks noChangeShapeType="1"/>
              </p:cNvSpPr>
              <p:nvPr/>
            </p:nvSpPr>
            <p:spPr bwMode="auto">
              <a:xfrm>
                <a:off x="5359" y="9581"/>
                <a:ext cx="1" cy="58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54" name="Freeform 758"/>
              <p:cNvSpPr>
                <a:spLocks/>
              </p:cNvSpPr>
              <p:nvPr/>
            </p:nvSpPr>
            <p:spPr bwMode="auto">
              <a:xfrm>
                <a:off x="5392" y="9581"/>
                <a:ext cx="16" cy="58"/>
              </a:xfrm>
              <a:custGeom>
                <a:avLst/>
                <a:gdLst/>
                <a:ahLst/>
                <a:cxnLst>
                  <a:cxn ang="0">
                    <a:pos x="0" y="58"/>
                  </a:cxn>
                  <a:cxn ang="0">
                    <a:pos x="16" y="58"/>
                  </a:cxn>
                  <a:cxn ang="0">
                    <a:pos x="6" y="58"/>
                  </a:cxn>
                  <a:cxn ang="0">
                    <a:pos x="6" y="0"/>
                  </a:cxn>
                </a:cxnLst>
                <a:rect l="0" t="0" r="r" b="b"/>
                <a:pathLst>
                  <a:path w="16" h="58">
                    <a:moveTo>
                      <a:pt x="0" y="58"/>
                    </a:moveTo>
                    <a:lnTo>
                      <a:pt x="16" y="58"/>
                    </a:lnTo>
                    <a:lnTo>
                      <a:pt x="6" y="58"/>
                    </a:lnTo>
                    <a:lnTo>
                      <a:pt x="6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55" name="Line 759"/>
              <p:cNvSpPr>
                <a:spLocks noChangeShapeType="1"/>
              </p:cNvSpPr>
              <p:nvPr/>
            </p:nvSpPr>
            <p:spPr bwMode="auto">
              <a:xfrm>
                <a:off x="5392" y="9581"/>
                <a:ext cx="1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56" name="Freeform 760"/>
              <p:cNvSpPr>
                <a:spLocks/>
              </p:cNvSpPr>
              <p:nvPr/>
            </p:nvSpPr>
            <p:spPr bwMode="auto">
              <a:xfrm>
                <a:off x="5441" y="9581"/>
                <a:ext cx="39" cy="58"/>
              </a:xfrm>
              <a:custGeom>
                <a:avLst/>
                <a:gdLst/>
                <a:ahLst/>
                <a:cxnLst>
                  <a:cxn ang="0">
                    <a:pos x="0" y="58"/>
                  </a:cxn>
                  <a:cxn ang="0">
                    <a:pos x="0" y="0"/>
                  </a:cxn>
                  <a:cxn ang="0">
                    <a:pos x="29" y="0"/>
                  </a:cxn>
                  <a:cxn ang="0">
                    <a:pos x="36" y="3"/>
                  </a:cxn>
                  <a:cxn ang="0">
                    <a:pos x="39" y="9"/>
                  </a:cxn>
                  <a:cxn ang="0">
                    <a:pos x="39" y="21"/>
                  </a:cxn>
                  <a:cxn ang="0">
                    <a:pos x="36" y="27"/>
                  </a:cxn>
                  <a:cxn ang="0">
                    <a:pos x="29" y="30"/>
                  </a:cxn>
                  <a:cxn ang="0">
                    <a:pos x="0" y="30"/>
                  </a:cxn>
                </a:cxnLst>
                <a:rect l="0" t="0" r="r" b="b"/>
                <a:pathLst>
                  <a:path w="39" h="58">
                    <a:moveTo>
                      <a:pt x="0" y="58"/>
                    </a:moveTo>
                    <a:lnTo>
                      <a:pt x="0" y="0"/>
                    </a:lnTo>
                    <a:lnTo>
                      <a:pt x="29" y="0"/>
                    </a:lnTo>
                    <a:lnTo>
                      <a:pt x="36" y="3"/>
                    </a:lnTo>
                    <a:lnTo>
                      <a:pt x="39" y="9"/>
                    </a:lnTo>
                    <a:lnTo>
                      <a:pt x="39" y="21"/>
                    </a:lnTo>
                    <a:lnTo>
                      <a:pt x="36" y="27"/>
                    </a:lnTo>
                    <a:lnTo>
                      <a:pt x="29" y="30"/>
                    </a:lnTo>
                    <a:lnTo>
                      <a:pt x="0" y="3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57" name="Freeform 761"/>
              <p:cNvSpPr>
                <a:spLocks/>
              </p:cNvSpPr>
              <p:nvPr/>
            </p:nvSpPr>
            <p:spPr bwMode="auto">
              <a:xfrm>
                <a:off x="5503" y="9584"/>
                <a:ext cx="10" cy="52"/>
              </a:xfrm>
              <a:custGeom>
                <a:avLst/>
                <a:gdLst/>
                <a:ahLst/>
                <a:cxnLst>
                  <a:cxn ang="0">
                    <a:pos x="0" y="52"/>
                  </a:cxn>
                  <a:cxn ang="0">
                    <a:pos x="4" y="49"/>
                  </a:cxn>
                  <a:cxn ang="0">
                    <a:pos x="10" y="37"/>
                  </a:cxn>
                  <a:cxn ang="0">
                    <a:pos x="10" y="31"/>
                  </a:cxn>
                  <a:cxn ang="0">
                    <a:pos x="10" y="18"/>
                  </a:cxn>
                  <a:cxn ang="0">
                    <a:pos x="10" y="12"/>
                  </a:cxn>
                  <a:cxn ang="0">
                    <a:pos x="4" y="3"/>
                  </a:cxn>
                  <a:cxn ang="0">
                    <a:pos x="0" y="0"/>
                  </a:cxn>
                </a:cxnLst>
                <a:rect l="0" t="0" r="r" b="b"/>
                <a:pathLst>
                  <a:path w="10" h="52">
                    <a:moveTo>
                      <a:pt x="0" y="52"/>
                    </a:moveTo>
                    <a:lnTo>
                      <a:pt x="4" y="49"/>
                    </a:lnTo>
                    <a:lnTo>
                      <a:pt x="10" y="37"/>
                    </a:lnTo>
                    <a:lnTo>
                      <a:pt x="10" y="31"/>
                    </a:lnTo>
                    <a:lnTo>
                      <a:pt x="10" y="18"/>
                    </a:lnTo>
                    <a:lnTo>
                      <a:pt x="10" y="12"/>
                    </a:lnTo>
                    <a:lnTo>
                      <a:pt x="4" y="3"/>
                    </a:ln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58" name="Freeform 762"/>
              <p:cNvSpPr>
                <a:spLocks/>
              </p:cNvSpPr>
              <p:nvPr/>
            </p:nvSpPr>
            <p:spPr bwMode="auto">
              <a:xfrm>
                <a:off x="5448" y="6473"/>
                <a:ext cx="36" cy="61"/>
              </a:xfrm>
              <a:custGeom>
                <a:avLst/>
                <a:gdLst/>
                <a:ahLst/>
                <a:cxnLst>
                  <a:cxn ang="0">
                    <a:pos x="0" y="61"/>
                  </a:cxn>
                  <a:cxn ang="0">
                    <a:pos x="0" y="0"/>
                  </a:cxn>
                  <a:cxn ang="0">
                    <a:pos x="36" y="0"/>
                  </a:cxn>
                </a:cxnLst>
                <a:rect l="0" t="0" r="r" b="b"/>
                <a:pathLst>
                  <a:path w="36" h="61">
                    <a:moveTo>
                      <a:pt x="0" y="61"/>
                    </a:moveTo>
                    <a:lnTo>
                      <a:pt x="0" y="0"/>
                    </a:lnTo>
                    <a:lnTo>
                      <a:pt x="36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59" name="Line 763"/>
              <p:cNvSpPr>
                <a:spLocks noChangeShapeType="1"/>
              </p:cNvSpPr>
              <p:nvPr/>
            </p:nvSpPr>
            <p:spPr bwMode="auto">
              <a:xfrm flipH="1">
                <a:off x="5448" y="6504"/>
                <a:ext cx="32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60" name="Line 764"/>
              <p:cNvSpPr>
                <a:spLocks noChangeShapeType="1"/>
              </p:cNvSpPr>
              <p:nvPr/>
            </p:nvSpPr>
            <p:spPr bwMode="auto">
              <a:xfrm>
                <a:off x="5448" y="6534"/>
                <a:ext cx="3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61" name="Freeform 765"/>
              <p:cNvSpPr>
                <a:spLocks/>
              </p:cNvSpPr>
              <p:nvPr/>
            </p:nvSpPr>
            <p:spPr bwMode="auto">
              <a:xfrm>
                <a:off x="5503" y="6473"/>
                <a:ext cx="46" cy="61"/>
              </a:xfrm>
              <a:custGeom>
                <a:avLst/>
                <a:gdLst/>
                <a:ahLst/>
                <a:cxnLst>
                  <a:cxn ang="0">
                    <a:pos x="0" y="61"/>
                  </a:cxn>
                  <a:cxn ang="0">
                    <a:pos x="0" y="0"/>
                  </a:cxn>
                  <a:cxn ang="0">
                    <a:pos x="23" y="40"/>
                  </a:cxn>
                  <a:cxn ang="0">
                    <a:pos x="46" y="0"/>
                  </a:cxn>
                  <a:cxn ang="0">
                    <a:pos x="46" y="61"/>
                  </a:cxn>
                </a:cxnLst>
                <a:rect l="0" t="0" r="r" b="b"/>
                <a:pathLst>
                  <a:path w="46" h="61">
                    <a:moveTo>
                      <a:pt x="0" y="61"/>
                    </a:moveTo>
                    <a:lnTo>
                      <a:pt x="0" y="0"/>
                    </a:lnTo>
                    <a:lnTo>
                      <a:pt x="23" y="40"/>
                    </a:lnTo>
                    <a:lnTo>
                      <a:pt x="46" y="0"/>
                    </a:lnTo>
                    <a:lnTo>
                      <a:pt x="46" y="61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62" name="Freeform 766"/>
              <p:cNvSpPr>
                <a:spLocks/>
              </p:cNvSpPr>
              <p:nvPr/>
            </p:nvSpPr>
            <p:spPr bwMode="auto">
              <a:xfrm>
                <a:off x="5569" y="6473"/>
                <a:ext cx="36" cy="61"/>
              </a:xfrm>
              <a:custGeom>
                <a:avLst/>
                <a:gdLst/>
                <a:ahLst/>
                <a:cxnLst>
                  <a:cxn ang="0">
                    <a:pos x="0" y="61"/>
                  </a:cxn>
                  <a:cxn ang="0">
                    <a:pos x="0" y="0"/>
                  </a:cxn>
                  <a:cxn ang="0">
                    <a:pos x="36" y="0"/>
                  </a:cxn>
                </a:cxnLst>
                <a:rect l="0" t="0" r="r" b="b"/>
                <a:pathLst>
                  <a:path w="36" h="61">
                    <a:moveTo>
                      <a:pt x="0" y="61"/>
                    </a:moveTo>
                    <a:lnTo>
                      <a:pt x="0" y="0"/>
                    </a:lnTo>
                    <a:lnTo>
                      <a:pt x="36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63" name="Line 767"/>
              <p:cNvSpPr>
                <a:spLocks noChangeShapeType="1"/>
              </p:cNvSpPr>
              <p:nvPr/>
            </p:nvSpPr>
            <p:spPr bwMode="auto">
              <a:xfrm flipH="1">
                <a:off x="5569" y="6504"/>
                <a:ext cx="2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64" name="Line 768"/>
              <p:cNvSpPr>
                <a:spLocks noChangeShapeType="1"/>
              </p:cNvSpPr>
              <p:nvPr/>
            </p:nvSpPr>
            <p:spPr bwMode="auto">
              <a:xfrm>
                <a:off x="5569" y="6534"/>
                <a:ext cx="3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65" name="Freeform 769"/>
              <p:cNvSpPr>
                <a:spLocks/>
              </p:cNvSpPr>
              <p:nvPr/>
            </p:nvSpPr>
            <p:spPr bwMode="auto">
              <a:xfrm>
                <a:off x="5625" y="6473"/>
                <a:ext cx="39" cy="61"/>
              </a:xfrm>
              <a:custGeom>
                <a:avLst/>
                <a:gdLst/>
                <a:ahLst/>
                <a:cxnLst>
                  <a:cxn ang="0">
                    <a:pos x="0" y="61"/>
                  </a:cxn>
                  <a:cxn ang="0">
                    <a:pos x="0" y="0"/>
                  </a:cxn>
                  <a:cxn ang="0">
                    <a:pos x="29" y="0"/>
                  </a:cxn>
                  <a:cxn ang="0">
                    <a:pos x="36" y="6"/>
                  </a:cxn>
                  <a:cxn ang="0">
                    <a:pos x="39" y="12"/>
                  </a:cxn>
                  <a:cxn ang="0">
                    <a:pos x="39" y="21"/>
                  </a:cxn>
                  <a:cxn ang="0">
                    <a:pos x="36" y="31"/>
                  </a:cxn>
                  <a:cxn ang="0">
                    <a:pos x="29" y="34"/>
                  </a:cxn>
                  <a:cxn ang="0">
                    <a:pos x="0" y="34"/>
                  </a:cxn>
                </a:cxnLst>
                <a:rect l="0" t="0" r="r" b="b"/>
                <a:pathLst>
                  <a:path w="39" h="61">
                    <a:moveTo>
                      <a:pt x="0" y="61"/>
                    </a:moveTo>
                    <a:lnTo>
                      <a:pt x="0" y="0"/>
                    </a:lnTo>
                    <a:lnTo>
                      <a:pt x="29" y="0"/>
                    </a:lnTo>
                    <a:lnTo>
                      <a:pt x="36" y="6"/>
                    </a:lnTo>
                    <a:lnTo>
                      <a:pt x="39" y="12"/>
                    </a:lnTo>
                    <a:lnTo>
                      <a:pt x="39" y="21"/>
                    </a:lnTo>
                    <a:lnTo>
                      <a:pt x="36" y="31"/>
                    </a:lnTo>
                    <a:lnTo>
                      <a:pt x="29" y="34"/>
                    </a:lnTo>
                    <a:lnTo>
                      <a:pt x="0" y="34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66" name="Line 770"/>
              <p:cNvSpPr>
                <a:spLocks noChangeShapeType="1"/>
              </p:cNvSpPr>
              <p:nvPr/>
            </p:nvSpPr>
            <p:spPr bwMode="auto">
              <a:xfrm>
                <a:off x="5651" y="6507"/>
                <a:ext cx="13" cy="27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67" name="Freeform 771"/>
              <p:cNvSpPr>
                <a:spLocks/>
              </p:cNvSpPr>
              <p:nvPr/>
            </p:nvSpPr>
            <p:spPr bwMode="auto">
              <a:xfrm>
                <a:off x="5684" y="6473"/>
                <a:ext cx="42" cy="55"/>
              </a:xfrm>
              <a:custGeom>
                <a:avLst/>
                <a:gdLst/>
                <a:ahLst/>
                <a:cxnLst>
                  <a:cxn ang="0">
                    <a:pos x="3" y="55"/>
                  </a:cxn>
                  <a:cxn ang="0">
                    <a:pos x="0" y="43"/>
                  </a:cxn>
                  <a:cxn ang="0">
                    <a:pos x="0" y="18"/>
                  </a:cxn>
                  <a:cxn ang="0">
                    <a:pos x="3" y="6"/>
                  </a:cxn>
                  <a:cxn ang="0">
                    <a:pos x="13" y="0"/>
                  </a:cxn>
                  <a:cxn ang="0">
                    <a:pos x="29" y="0"/>
                  </a:cxn>
                  <a:cxn ang="0">
                    <a:pos x="36" y="3"/>
                  </a:cxn>
                  <a:cxn ang="0">
                    <a:pos x="39" y="9"/>
                  </a:cxn>
                  <a:cxn ang="0">
                    <a:pos x="42" y="15"/>
                  </a:cxn>
                </a:cxnLst>
                <a:rect l="0" t="0" r="r" b="b"/>
                <a:pathLst>
                  <a:path w="42" h="55">
                    <a:moveTo>
                      <a:pt x="3" y="55"/>
                    </a:moveTo>
                    <a:lnTo>
                      <a:pt x="0" y="43"/>
                    </a:lnTo>
                    <a:lnTo>
                      <a:pt x="0" y="18"/>
                    </a:lnTo>
                    <a:lnTo>
                      <a:pt x="3" y="6"/>
                    </a:lnTo>
                    <a:lnTo>
                      <a:pt x="13" y="0"/>
                    </a:lnTo>
                    <a:lnTo>
                      <a:pt x="29" y="0"/>
                    </a:lnTo>
                    <a:lnTo>
                      <a:pt x="36" y="3"/>
                    </a:lnTo>
                    <a:lnTo>
                      <a:pt x="39" y="9"/>
                    </a:lnTo>
                    <a:lnTo>
                      <a:pt x="42" y="15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68" name="Line 772"/>
              <p:cNvSpPr>
                <a:spLocks noChangeShapeType="1"/>
              </p:cNvSpPr>
              <p:nvPr/>
            </p:nvSpPr>
            <p:spPr bwMode="auto">
              <a:xfrm flipH="1">
                <a:off x="5706" y="6507"/>
                <a:ext cx="2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69" name="Line 773"/>
              <p:cNvSpPr>
                <a:spLocks noChangeShapeType="1"/>
              </p:cNvSpPr>
              <p:nvPr/>
            </p:nvSpPr>
            <p:spPr bwMode="auto">
              <a:xfrm>
                <a:off x="5726" y="6507"/>
                <a:ext cx="1" cy="24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70" name="Freeform 774"/>
              <p:cNvSpPr>
                <a:spLocks/>
              </p:cNvSpPr>
              <p:nvPr/>
            </p:nvSpPr>
            <p:spPr bwMode="auto">
              <a:xfrm>
                <a:off x="5687" y="6528"/>
                <a:ext cx="36" cy="6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33" y="6"/>
                  </a:cxn>
                  <a:cxn ang="0">
                    <a:pos x="26" y="6"/>
                  </a:cxn>
                  <a:cxn ang="0">
                    <a:pos x="10" y="6"/>
                  </a:cxn>
                  <a:cxn ang="0">
                    <a:pos x="0" y="0"/>
                  </a:cxn>
                </a:cxnLst>
                <a:rect l="0" t="0" r="r" b="b"/>
                <a:pathLst>
                  <a:path w="36" h="6">
                    <a:moveTo>
                      <a:pt x="36" y="0"/>
                    </a:moveTo>
                    <a:lnTo>
                      <a:pt x="33" y="6"/>
                    </a:lnTo>
                    <a:lnTo>
                      <a:pt x="26" y="6"/>
                    </a:lnTo>
                    <a:lnTo>
                      <a:pt x="10" y="6"/>
                    </a:ln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71" name="Line 775"/>
              <p:cNvSpPr>
                <a:spLocks noChangeShapeType="1"/>
              </p:cNvSpPr>
              <p:nvPr/>
            </p:nvSpPr>
            <p:spPr bwMode="auto">
              <a:xfrm flipV="1">
                <a:off x="5723" y="6522"/>
                <a:ext cx="1" cy="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72" name="Freeform 776"/>
              <p:cNvSpPr>
                <a:spLocks/>
              </p:cNvSpPr>
              <p:nvPr/>
            </p:nvSpPr>
            <p:spPr bwMode="auto">
              <a:xfrm>
                <a:off x="5746" y="6473"/>
                <a:ext cx="36" cy="61"/>
              </a:xfrm>
              <a:custGeom>
                <a:avLst/>
                <a:gdLst/>
                <a:ahLst/>
                <a:cxnLst>
                  <a:cxn ang="0">
                    <a:pos x="0" y="61"/>
                  </a:cxn>
                  <a:cxn ang="0">
                    <a:pos x="0" y="0"/>
                  </a:cxn>
                  <a:cxn ang="0">
                    <a:pos x="36" y="0"/>
                  </a:cxn>
                </a:cxnLst>
                <a:rect l="0" t="0" r="r" b="b"/>
                <a:pathLst>
                  <a:path w="36" h="61">
                    <a:moveTo>
                      <a:pt x="0" y="61"/>
                    </a:moveTo>
                    <a:lnTo>
                      <a:pt x="0" y="0"/>
                    </a:lnTo>
                    <a:lnTo>
                      <a:pt x="36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73" name="Line 777"/>
              <p:cNvSpPr>
                <a:spLocks noChangeShapeType="1"/>
              </p:cNvSpPr>
              <p:nvPr/>
            </p:nvSpPr>
            <p:spPr bwMode="auto">
              <a:xfrm flipH="1">
                <a:off x="5746" y="6504"/>
                <a:ext cx="33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74" name="Line 778"/>
              <p:cNvSpPr>
                <a:spLocks noChangeShapeType="1"/>
              </p:cNvSpPr>
              <p:nvPr/>
            </p:nvSpPr>
            <p:spPr bwMode="auto">
              <a:xfrm>
                <a:off x="5746" y="6534"/>
                <a:ext cx="3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75" name="Freeform 779"/>
              <p:cNvSpPr>
                <a:spLocks/>
              </p:cNvSpPr>
              <p:nvPr/>
            </p:nvSpPr>
            <p:spPr bwMode="auto">
              <a:xfrm>
                <a:off x="5808" y="6473"/>
                <a:ext cx="33" cy="61"/>
              </a:xfrm>
              <a:custGeom>
                <a:avLst/>
                <a:gdLst/>
                <a:ahLst/>
                <a:cxnLst>
                  <a:cxn ang="0">
                    <a:pos x="0" y="61"/>
                  </a:cxn>
                  <a:cxn ang="0">
                    <a:pos x="0" y="0"/>
                  </a:cxn>
                  <a:cxn ang="0">
                    <a:pos x="33" y="61"/>
                  </a:cxn>
                  <a:cxn ang="0">
                    <a:pos x="33" y="0"/>
                  </a:cxn>
                </a:cxnLst>
                <a:rect l="0" t="0" r="r" b="b"/>
                <a:pathLst>
                  <a:path w="33" h="61">
                    <a:moveTo>
                      <a:pt x="0" y="61"/>
                    </a:moveTo>
                    <a:lnTo>
                      <a:pt x="0" y="0"/>
                    </a:lnTo>
                    <a:lnTo>
                      <a:pt x="33" y="61"/>
                    </a:lnTo>
                    <a:lnTo>
                      <a:pt x="33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76" name="Freeform 780"/>
              <p:cNvSpPr>
                <a:spLocks/>
              </p:cNvSpPr>
              <p:nvPr/>
            </p:nvSpPr>
            <p:spPr bwMode="auto">
              <a:xfrm>
                <a:off x="5861" y="6473"/>
                <a:ext cx="42" cy="55"/>
              </a:xfrm>
              <a:custGeom>
                <a:avLst/>
                <a:gdLst/>
                <a:ahLst/>
                <a:cxnLst>
                  <a:cxn ang="0">
                    <a:pos x="6" y="55"/>
                  </a:cxn>
                  <a:cxn ang="0">
                    <a:pos x="0" y="43"/>
                  </a:cxn>
                  <a:cxn ang="0">
                    <a:pos x="0" y="18"/>
                  </a:cxn>
                  <a:cxn ang="0">
                    <a:pos x="6" y="9"/>
                  </a:cxn>
                  <a:cxn ang="0">
                    <a:pos x="13" y="0"/>
                  </a:cxn>
                  <a:cxn ang="0">
                    <a:pos x="32" y="0"/>
                  </a:cxn>
                  <a:cxn ang="0">
                    <a:pos x="39" y="3"/>
                  </a:cxn>
                  <a:cxn ang="0">
                    <a:pos x="42" y="9"/>
                  </a:cxn>
                  <a:cxn ang="0">
                    <a:pos x="42" y="15"/>
                  </a:cxn>
                </a:cxnLst>
                <a:rect l="0" t="0" r="r" b="b"/>
                <a:pathLst>
                  <a:path w="42" h="55">
                    <a:moveTo>
                      <a:pt x="6" y="55"/>
                    </a:moveTo>
                    <a:lnTo>
                      <a:pt x="0" y="43"/>
                    </a:lnTo>
                    <a:lnTo>
                      <a:pt x="0" y="18"/>
                    </a:lnTo>
                    <a:lnTo>
                      <a:pt x="6" y="9"/>
                    </a:lnTo>
                    <a:lnTo>
                      <a:pt x="13" y="0"/>
                    </a:lnTo>
                    <a:lnTo>
                      <a:pt x="32" y="0"/>
                    </a:lnTo>
                    <a:lnTo>
                      <a:pt x="39" y="3"/>
                    </a:lnTo>
                    <a:lnTo>
                      <a:pt x="42" y="9"/>
                    </a:lnTo>
                    <a:lnTo>
                      <a:pt x="42" y="15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77" name="Freeform 781"/>
              <p:cNvSpPr>
                <a:spLocks/>
              </p:cNvSpPr>
              <p:nvPr/>
            </p:nvSpPr>
            <p:spPr bwMode="auto">
              <a:xfrm>
                <a:off x="5867" y="6522"/>
                <a:ext cx="36" cy="9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36" y="3"/>
                  </a:cxn>
                  <a:cxn ang="0">
                    <a:pos x="33" y="6"/>
                  </a:cxn>
                  <a:cxn ang="0">
                    <a:pos x="26" y="9"/>
                  </a:cxn>
                  <a:cxn ang="0">
                    <a:pos x="7" y="9"/>
                  </a:cxn>
                  <a:cxn ang="0">
                    <a:pos x="0" y="6"/>
                  </a:cxn>
                </a:cxnLst>
                <a:rect l="0" t="0" r="r" b="b"/>
                <a:pathLst>
                  <a:path w="36" h="9">
                    <a:moveTo>
                      <a:pt x="36" y="0"/>
                    </a:moveTo>
                    <a:lnTo>
                      <a:pt x="36" y="3"/>
                    </a:lnTo>
                    <a:lnTo>
                      <a:pt x="33" y="6"/>
                    </a:lnTo>
                    <a:lnTo>
                      <a:pt x="26" y="9"/>
                    </a:lnTo>
                    <a:lnTo>
                      <a:pt x="7" y="9"/>
                    </a:lnTo>
                    <a:lnTo>
                      <a:pt x="0" y="6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78" name="Freeform 782"/>
              <p:cNvSpPr>
                <a:spLocks/>
              </p:cNvSpPr>
              <p:nvPr/>
            </p:nvSpPr>
            <p:spPr bwMode="auto">
              <a:xfrm>
                <a:off x="5942" y="6473"/>
                <a:ext cx="23" cy="61"/>
              </a:xfrm>
              <a:custGeom>
                <a:avLst/>
                <a:gdLst/>
                <a:ahLst/>
                <a:cxnLst>
                  <a:cxn ang="0">
                    <a:pos x="0" y="61"/>
                  </a:cxn>
                  <a:cxn ang="0">
                    <a:pos x="0" y="37"/>
                  </a:cxn>
                  <a:cxn ang="0">
                    <a:pos x="23" y="0"/>
                  </a:cxn>
                </a:cxnLst>
                <a:rect l="0" t="0" r="r" b="b"/>
                <a:pathLst>
                  <a:path w="23" h="61">
                    <a:moveTo>
                      <a:pt x="0" y="61"/>
                    </a:moveTo>
                    <a:lnTo>
                      <a:pt x="0" y="37"/>
                    </a:lnTo>
                    <a:lnTo>
                      <a:pt x="23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79" name="Line 783"/>
              <p:cNvSpPr>
                <a:spLocks noChangeShapeType="1"/>
              </p:cNvSpPr>
              <p:nvPr/>
            </p:nvSpPr>
            <p:spPr bwMode="auto">
              <a:xfrm flipH="1" flipV="1">
                <a:off x="5923" y="6473"/>
                <a:ext cx="19" cy="37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80" name="Line 784"/>
              <p:cNvSpPr>
                <a:spLocks noChangeShapeType="1"/>
              </p:cNvSpPr>
              <p:nvPr/>
            </p:nvSpPr>
            <p:spPr bwMode="auto">
              <a:xfrm flipH="1" flipV="1">
                <a:off x="6018" y="6522"/>
                <a:ext cx="3" cy="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81" name="Freeform 785"/>
              <p:cNvSpPr>
                <a:spLocks/>
              </p:cNvSpPr>
              <p:nvPr/>
            </p:nvSpPr>
            <p:spPr bwMode="auto">
              <a:xfrm>
                <a:off x="6021" y="6473"/>
                <a:ext cx="39" cy="61"/>
              </a:xfrm>
              <a:custGeom>
                <a:avLst/>
                <a:gdLst/>
                <a:ahLst/>
                <a:cxnLst>
                  <a:cxn ang="0">
                    <a:pos x="0" y="55"/>
                  </a:cxn>
                  <a:cxn ang="0">
                    <a:pos x="3" y="58"/>
                  </a:cxn>
                  <a:cxn ang="0">
                    <a:pos x="10" y="61"/>
                  </a:cxn>
                  <a:cxn ang="0">
                    <a:pos x="30" y="61"/>
                  </a:cxn>
                  <a:cxn ang="0">
                    <a:pos x="36" y="58"/>
                  </a:cxn>
                  <a:cxn ang="0">
                    <a:pos x="39" y="52"/>
                  </a:cxn>
                  <a:cxn ang="0">
                    <a:pos x="39" y="40"/>
                  </a:cxn>
                  <a:cxn ang="0">
                    <a:pos x="36" y="34"/>
                  </a:cxn>
                  <a:cxn ang="0">
                    <a:pos x="30" y="31"/>
                  </a:cxn>
                  <a:cxn ang="0">
                    <a:pos x="10" y="31"/>
                  </a:cxn>
                  <a:cxn ang="0">
                    <a:pos x="3" y="28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3" y="6"/>
                  </a:cxn>
                  <a:cxn ang="0">
                    <a:pos x="10" y="0"/>
                  </a:cxn>
                  <a:cxn ang="0">
                    <a:pos x="26" y="0"/>
                  </a:cxn>
                  <a:cxn ang="0">
                    <a:pos x="33" y="3"/>
                  </a:cxn>
                  <a:cxn ang="0">
                    <a:pos x="36" y="6"/>
                  </a:cxn>
                  <a:cxn ang="0">
                    <a:pos x="36" y="12"/>
                  </a:cxn>
                </a:cxnLst>
                <a:rect l="0" t="0" r="r" b="b"/>
                <a:pathLst>
                  <a:path w="39" h="61">
                    <a:moveTo>
                      <a:pt x="0" y="55"/>
                    </a:moveTo>
                    <a:lnTo>
                      <a:pt x="3" y="58"/>
                    </a:lnTo>
                    <a:lnTo>
                      <a:pt x="10" y="61"/>
                    </a:lnTo>
                    <a:lnTo>
                      <a:pt x="30" y="61"/>
                    </a:lnTo>
                    <a:lnTo>
                      <a:pt x="36" y="58"/>
                    </a:lnTo>
                    <a:lnTo>
                      <a:pt x="39" y="52"/>
                    </a:lnTo>
                    <a:lnTo>
                      <a:pt x="39" y="40"/>
                    </a:lnTo>
                    <a:lnTo>
                      <a:pt x="36" y="34"/>
                    </a:lnTo>
                    <a:lnTo>
                      <a:pt x="30" y="31"/>
                    </a:lnTo>
                    <a:lnTo>
                      <a:pt x="10" y="31"/>
                    </a:lnTo>
                    <a:lnTo>
                      <a:pt x="3" y="2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3" y="6"/>
                    </a:lnTo>
                    <a:lnTo>
                      <a:pt x="10" y="0"/>
                    </a:lnTo>
                    <a:lnTo>
                      <a:pt x="26" y="0"/>
                    </a:lnTo>
                    <a:lnTo>
                      <a:pt x="33" y="3"/>
                    </a:lnTo>
                    <a:lnTo>
                      <a:pt x="36" y="6"/>
                    </a:lnTo>
                    <a:lnTo>
                      <a:pt x="36" y="12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82" name="Line 786"/>
              <p:cNvSpPr>
                <a:spLocks noChangeShapeType="1"/>
              </p:cNvSpPr>
              <p:nvPr/>
            </p:nvSpPr>
            <p:spPr bwMode="auto">
              <a:xfrm flipV="1">
                <a:off x="6100" y="6473"/>
                <a:ext cx="1" cy="6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83" name="Line 787"/>
              <p:cNvSpPr>
                <a:spLocks noChangeShapeType="1"/>
              </p:cNvSpPr>
              <p:nvPr/>
            </p:nvSpPr>
            <p:spPr bwMode="auto">
              <a:xfrm>
                <a:off x="6080" y="6473"/>
                <a:ext cx="3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84" name="Freeform 788"/>
              <p:cNvSpPr>
                <a:spLocks/>
              </p:cNvSpPr>
              <p:nvPr/>
            </p:nvSpPr>
            <p:spPr bwMode="auto">
              <a:xfrm>
                <a:off x="6139" y="6473"/>
                <a:ext cx="39" cy="61"/>
              </a:xfrm>
              <a:custGeom>
                <a:avLst/>
                <a:gdLst/>
                <a:ahLst/>
                <a:cxnLst>
                  <a:cxn ang="0">
                    <a:pos x="3" y="58"/>
                  </a:cxn>
                  <a:cxn ang="0">
                    <a:pos x="7" y="61"/>
                  </a:cxn>
                  <a:cxn ang="0">
                    <a:pos x="13" y="61"/>
                  </a:cxn>
                  <a:cxn ang="0">
                    <a:pos x="26" y="61"/>
                  </a:cxn>
                  <a:cxn ang="0">
                    <a:pos x="33" y="61"/>
                  </a:cxn>
                  <a:cxn ang="0">
                    <a:pos x="36" y="58"/>
                  </a:cxn>
                  <a:cxn ang="0">
                    <a:pos x="39" y="55"/>
                  </a:cxn>
                  <a:cxn ang="0">
                    <a:pos x="39" y="49"/>
                  </a:cxn>
                  <a:cxn ang="0">
                    <a:pos x="39" y="43"/>
                  </a:cxn>
                  <a:cxn ang="0">
                    <a:pos x="39" y="18"/>
                  </a:cxn>
                  <a:cxn ang="0">
                    <a:pos x="39" y="15"/>
                  </a:cxn>
                  <a:cxn ang="0">
                    <a:pos x="39" y="12"/>
                  </a:cxn>
                  <a:cxn ang="0">
                    <a:pos x="36" y="6"/>
                  </a:cxn>
                  <a:cxn ang="0">
                    <a:pos x="33" y="3"/>
                  </a:cxn>
                  <a:cxn ang="0">
                    <a:pos x="26" y="0"/>
                  </a:cxn>
                  <a:cxn ang="0">
                    <a:pos x="13" y="0"/>
                  </a:cxn>
                  <a:cxn ang="0">
                    <a:pos x="7" y="3"/>
                  </a:cxn>
                  <a:cxn ang="0">
                    <a:pos x="3" y="6"/>
                  </a:cxn>
                  <a:cxn ang="0">
                    <a:pos x="0" y="12"/>
                  </a:cxn>
                  <a:cxn ang="0">
                    <a:pos x="0" y="15"/>
                  </a:cxn>
                  <a:cxn ang="0">
                    <a:pos x="0" y="18"/>
                  </a:cxn>
                  <a:cxn ang="0">
                    <a:pos x="0" y="43"/>
                  </a:cxn>
                  <a:cxn ang="0">
                    <a:pos x="0" y="49"/>
                  </a:cxn>
                  <a:cxn ang="0">
                    <a:pos x="0" y="55"/>
                  </a:cxn>
                  <a:cxn ang="0">
                    <a:pos x="3" y="58"/>
                  </a:cxn>
                </a:cxnLst>
                <a:rect l="0" t="0" r="r" b="b"/>
                <a:pathLst>
                  <a:path w="39" h="61">
                    <a:moveTo>
                      <a:pt x="3" y="58"/>
                    </a:moveTo>
                    <a:lnTo>
                      <a:pt x="7" y="61"/>
                    </a:lnTo>
                    <a:lnTo>
                      <a:pt x="13" y="61"/>
                    </a:lnTo>
                    <a:lnTo>
                      <a:pt x="26" y="61"/>
                    </a:lnTo>
                    <a:lnTo>
                      <a:pt x="33" y="61"/>
                    </a:lnTo>
                    <a:lnTo>
                      <a:pt x="36" y="58"/>
                    </a:lnTo>
                    <a:lnTo>
                      <a:pt x="39" y="55"/>
                    </a:lnTo>
                    <a:lnTo>
                      <a:pt x="39" y="49"/>
                    </a:lnTo>
                    <a:lnTo>
                      <a:pt x="39" y="43"/>
                    </a:lnTo>
                    <a:lnTo>
                      <a:pt x="39" y="18"/>
                    </a:lnTo>
                    <a:lnTo>
                      <a:pt x="39" y="15"/>
                    </a:lnTo>
                    <a:lnTo>
                      <a:pt x="39" y="12"/>
                    </a:lnTo>
                    <a:lnTo>
                      <a:pt x="36" y="6"/>
                    </a:lnTo>
                    <a:lnTo>
                      <a:pt x="33" y="3"/>
                    </a:lnTo>
                    <a:lnTo>
                      <a:pt x="26" y="0"/>
                    </a:lnTo>
                    <a:lnTo>
                      <a:pt x="13" y="0"/>
                    </a:lnTo>
                    <a:lnTo>
                      <a:pt x="7" y="3"/>
                    </a:lnTo>
                    <a:lnTo>
                      <a:pt x="3" y="6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8"/>
                    </a:lnTo>
                    <a:lnTo>
                      <a:pt x="0" y="43"/>
                    </a:lnTo>
                    <a:lnTo>
                      <a:pt x="0" y="49"/>
                    </a:lnTo>
                    <a:lnTo>
                      <a:pt x="0" y="55"/>
                    </a:lnTo>
                    <a:lnTo>
                      <a:pt x="3" y="58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85" name="Freeform 789"/>
              <p:cNvSpPr>
                <a:spLocks/>
              </p:cNvSpPr>
              <p:nvPr/>
            </p:nvSpPr>
            <p:spPr bwMode="auto">
              <a:xfrm>
                <a:off x="6201" y="6473"/>
                <a:ext cx="40" cy="61"/>
              </a:xfrm>
              <a:custGeom>
                <a:avLst/>
                <a:gdLst/>
                <a:ahLst/>
                <a:cxnLst>
                  <a:cxn ang="0">
                    <a:pos x="0" y="61"/>
                  </a:cxn>
                  <a:cxn ang="0">
                    <a:pos x="0" y="0"/>
                  </a:cxn>
                  <a:cxn ang="0">
                    <a:pos x="30" y="0"/>
                  </a:cxn>
                  <a:cxn ang="0">
                    <a:pos x="36" y="6"/>
                  </a:cxn>
                  <a:cxn ang="0">
                    <a:pos x="40" y="12"/>
                  </a:cxn>
                  <a:cxn ang="0">
                    <a:pos x="40" y="21"/>
                  </a:cxn>
                  <a:cxn ang="0">
                    <a:pos x="36" y="28"/>
                  </a:cxn>
                  <a:cxn ang="0">
                    <a:pos x="30" y="34"/>
                  </a:cxn>
                  <a:cxn ang="0">
                    <a:pos x="0" y="34"/>
                  </a:cxn>
                </a:cxnLst>
                <a:rect l="0" t="0" r="r" b="b"/>
                <a:pathLst>
                  <a:path w="40" h="61">
                    <a:moveTo>
                      <a:pt x="0" y="61"/>
                    </a:moveTo>
                    <a:lnTo>
                      <a:pt x="0" y="0"/>
                    </a:lnTo>
                    <a:lnTo>
                      <a:pt x="30" y="0"/>
                    </a:lnTo>
                    <a:lnTo>
                      <a:pt x="36" y="6"/>
                    </a:lnTo>
                    <a:lnTo>
                      <a:pt x="40" y="12"/>
                    </a:lnTo>
                    <a:lnTo>
                      <a:pt x="40" y="21"/>
                    </a:lnTo>
                    <a:lnTo>
                      <a:pt x="36" y="28"/>
                    </a:lnTo>
                    <a:lnTo>
                      <a:pt x="30" y="34"/>
                    </a:lnTo>
                    <a:lnTo>
                      <a:pt x="0" y="34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86" name="Freeform 790"/>
              <p:cNvSpPr>
                <a:spLocks/>
              </p:cNvSpPr>
              <p:nvPr/>
            </p:nvSpPr>
            <p:spPr bwMode="auto">
              <a:xfrm>
                <a:off x="5189" y="9120"/>
                <a:ext cx="39" cy="58"/>
              </a:xfrm>
              <a:custGeom>
                <a:avLst/>
                <a:gdLst/>
                <a:ahLst/>
                <a:cxnLst>
                  <a:cxn ang="0">
                    <a:pos x="0" y="58"/>
                  </a:cxn>
                  <a:cxn ang="0">
                    <a:pos x="0" y="0"/>
                  </a:cxn>
                  <a:cxn ang="0">
                    <a:pos x="29" y="0"/>
                  </a:cxn>
                  <a:cxn ang="0">
                    <a:pos x="36" y="3"/>
                  </a:cxn>
                  <a:cxn ang="0">
                    <a:pos x="39" y="9"/>
                  </a:cxn>
                  <a:cxn ang="0">
                    <a:pos x="39" y="22"/>
                  </a:cxn>
                  <a:cxn ang="0">
                    <a:pos x="36" y="28"/>
                  </a:cxn>
                  <a:cxn ang="0">
                    <a:pos x="29" y="31"/>
                  </a:cxn>
                  <a:cxn ang="0">
                    <a:pos x="0" y="31"/>
                  </a:cxn>
                </a:cxnLst>
                <a:rect l="0" t="0" r="r" b="b"/>
                <a:pathLst>
                  <a:path w="39" h="58">
                    <a:moveTo>
                      <a:pt x="0" y="58"/>
                    </a:moveTo>
                    <a:lnTo>
                      <a:pt x="0" y="0"/>
                    </a:lnTo>
                    <a:lnTo>
                      <a:pt x="29" y="0"/>
                    </a:lnTo>
                    <a:lnTo>
                      <a:pt x="36" y="3"/>
                    </a:lnTo>
                    <a:lnTo>
                      <a:pt x="39" y="9"/>
                    </a:lnTo>
                    <a:lnTo>
                      <a:pt x="39" y="22"/>
                    </a:lnTo>
                    <a:lnTo>
                      <a:pt x="36" y="28"/>
                    </a:lnTo>
                    <a:lnTo>
                      <a:pt x="29" y="31"/>
                    </a:lnTo>
                    <a:lnTo>
                      <a:pt x="0" y="31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87" name="Line 791"/>
              <p:cNvSpPr>
                <a:spLocks noChangeShapeType="1"/>
              </p:cNvSpPr>
              <p:nvPr/>
            </p:nvSpPr>
            <p:spPr bwMode="auto">
              <a:xfrm>
                <a:off x="5215" y="9151"/>
                <a:ext cx="13" cy="27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88" name="Line 792"/>
              <p:cNvSpPr>
                <a:spLocks noChangeShapeType="1"/>
              </p:cNvSpPr>
              <p:nvPr/>
            </p:nvSpPr>
            <p:spPr bwMode="auto">
              <a:xfrm flipV="1">
                <a:off x="5248" y="9166"/>
                <a:ext cx="1" cy="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89" name="Freeform 793"/>
              <p:cNvSpPr>
                <a:spLocks/>
              </p:cNvSpPr>
              <p:nvPr/>
            </p:nvSpPr>
            <p:spPr bwMode="auto">
              <a:xfrm>
                <a:off x="5248" y="9120"/>
                <a:ext cx="42" cy="58"/>
              </a:xfrm>
              <a:custGeom>
                <a:avLst/>
                <a:gdLst/>
                <a:ahLst/>
                <a:cxnLst>
                  <a:cxn ang="0">
                    <a:pos x="0" y="52"/>
                  </a:cxn>
                  <a:cxn ang="0">
                    <a:pos x="3" y="58"/>
                  </a:cxn>
                  <a:cxn ang="0">
                    <a:pos x="9" y="58"/>
                  </a:cxn>
                  <a:cxn ang="0">
                    <a:pos x="32" y="58"/>
                  </a:cxn>
                  <a:cxn ang="0">
                    <a:pos x="39" y="58"/>
                  </a:cxn>
                  <a:cxn ang="0">
                    <a:pos x="42" y="49"/>
                  </a:cxn>
                  <a:cxn ang="0">
                    <a:pos x="42" y="40"/>
                  </a:cxn>
                  <a:cxn ang="0">
                    <a:pos x="39" y="31"/>
                  </a:cxn>
                  <a:cxn ang="0">
                    <a:pos x="32" y="28"/>
                  </a:cxn>
                  <a:cxn ang="0">
                    <a:pos x="9" y="28"/>
                  </a:cxn>
                  <a:cxn ang="0">
                    <a:pos x="3" y="25"/>
                  </a:cxn>
                  <a:cxn ang="0">
                    <a:pos x="0" y="19"/>
                  </a:cxn>
                  <a:cxn ang="0">
                    <a:pos x="0" y="9"/>
                  </a:cxn>
                  <a:cxn ang="0">
                    <a:pos x="3" y="3"/>
                  </a:cxn>
                  <a:cxn ang="0">
                    <a:pos x="9" y="0"/>
                  </a:cxn>
                  <a:cxn ang="0">
                    <a:pos x="29" y="0"/>
                  </a:cxn>
                  <a:cxn ang="0">
                    <a:pos x="36" y="0"/>
                  </a:cxn>
                  <a:cxn ang="0">
                    <a:pos x="39" y="6"/>
                  </a:cxn>
                  <a:cxn ang="0">
                    <a:pos x="39" y="9"/>
                  </a:cxn>
                </a:cxnLst>
                <a:rect l="0" t="0" r="r" b="b"/>
                <a:pathLst>
                  <a:path w="42" h="58">
                    <a:moveTo>
                      <a:pt x="0" y="52"/>
                    </a:moveTo>
                    <a:lnTo>
                      <a:pt x="3" y="58"/>
                    </a:lnTo>
                    <a:lnTo>
                      <a:pt x="9" y="58"/>
                    </a:lnTo>
                    <a:lnTo>
                      <a:pt x="32" y="58"/>
                    </a:lnTo>
                    <a:lnTo>
                      <a:pt x="39" y="58"/>
                    </a:lnTo>
                    <a:lnTo>
                      <a:pt x="42" y="49"/>
                    </a:lnTo>
                    <a:lnTo>
                      <a:pt x="42" y="40"/>
                    </a:lnTo>
                    <a:lnTo>
                      <a:pt x="39" y="31"/>
                    </a:lnTo>
                    <a:lnTo>
                      <a:pt x="32" y="28"/>
                    </a:lnTo>
                    <a:lnTo>
                      <a:pt x="9" y="28"/>
                    </a:lnTo>
                    <a:lnTo>
                      <a:pt x="3" y="25"/>
                    </a:lnTo>
                    <a:lnTo>
                      <a:pt x="0" y="19"/>
                    </a:lnTo>
                    <a:lnTo>
                      <a:pt x="0" y="9"/>
                    </a:lnTo>
                    <a:lnTo>
                      <a:pt x="3" y="3"/>
                    </a:lnTo>
                    <a:lnTo>
                      <a:pt x="9" y="0"/>
                    </a:lnTo>
                    <a:lnTo>
                      <a:pt x="29" y="0"/>
                    </a:lnTo>
                    <a:lnTo>
                      <a:pt x="36" y="0"/>
                    </a:lnTo>
                    <a:lnTo>
                      <a:pt x="39" y="6"/>
                    </a:lnTo>
                    <a:lnTo>
                      <a:pt x="39" y="9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90" name="Freeform 794"/>
              <p:cNvSpPr>
                <a:spLocks/>
              </p:cNvSpPr>
              <p:nvPr/>
            </p:nvSpPr>
            <p:spPr bwMode="auto">
              <a:xfrm>
                <a:off x="5310" y="9120"/>
                <a:ext cx="39" cy="58"/>
              </a:xfrm>
              <a:custGeom>
                <a:avLst/>
                <a:gdLst/>
                <a:ahLst/>
                <a:cxnLst>
                  <a:cxn ang="0">
                    <a:pos x="0" y="49"/>
                  </a:cxn>
                  <a:cxn ang="0">
                    <a:pos x="3" y="55"/>
                  </a:cxn>
                  <a:cxn ang="0">
                    <a:pos x="6" y="55"/>
                  </a:cxn>
                  <a:cxn ang="0">
                    <a:pos x="10" y="58"/>
                  </a:cxn>
                  <a:cxn ang="0">
                    <a:pos x="26" y="58"/>
                  </a:cxn>
                  <a:cxn ang="0">
                    <a:pos x="33" y="55"/>
                  </a:cxn>
                  <a:cxn ang="0">
                    <a:pos x="36" y="52"/>
                  </a:cxn>
                  <a:cxn ang="0">
                    <a:pos x="36" y="49"/>
                  </a:cxn>
                  <a:cxn ang="0">
                    <a:pos x="39" y="46"/>
                  </a:cxn>
                  <a:cxn ang="0">
                    <a:pos x="39" y="40"/>
                  </a:cxn>
                  <a:cxn ang="0">
                    <a:pos x="39" y="19"/>
                  </a:cxn>
                  <a:cxn ang="0">
                    <a:pos x="39" y="12"/>
                  </a:cxn>
                  <a:cxn ang="0">
                    <a:pos x="36" y="6"/>
                  </a:cxn>
                  <a:cxn ang="0">
                    <a:pos x="36" y="3"/>
                  </a:cxn>
                  <a:cxn ang="0">
                    <a:pos x="29" y="0"/>
                  </a:cxn>
                  <a:cxn ang="0">
                    <a:pos x="26" y="0"/>
                  </a:cxn>
                  <a:cxn ang="0">
                    <a:pos x="10" y="0"/>
                  </a:cxn>
                  <a:cxn ang="0">
                    <a:pos x="6" y="0"/>
                  </a:cxn>
                  <a:cxn ang="0">
                    <a:pos x="3" y="3"/>
                  </a:cxn>
                  <a:cxn ang="0">
                    <a:pos x="0" y="6"/>
                  </a:cxn>
                  <a:cxn ang="0">
                    <a:pos x="0" y="12"/>
                  </a:cxn>
                  <a:cxn ang="0">
                    <a:pos x="0" y="19"/>
                  </a:cxn>
                  <a:cxn ang="0">
                    <a:pos x="0" y="40"/>
                  </a:cxn>
                  <a:cxn ang="0">
                    <a:pos x="0" y="46"/>
                  </a:cxn>
                  <a:cxn ang="0">
                    <a:pos x="0" y="49"/>
                  </a:cxn>
                </a:cxnLst>
                <a:rect l="0" t="0" r="r" b="b"/>
                <a:pathLst>
                  <a:path w="39" h="58">
                    <a:moveTo>
                      <a:pt x="0" y="49"/>
                    </a:moveTo>
                    <a:lnTo>
                      <a:pt x="3" y="55"/>
                    </a:lnTo>
                    <a:lnTo>
                      <a:pt x="6" y="55"/>
                    </a:lnTo>
                    <a:lnTo>
                      <a:pt x="10" y="58"/>
                    </a:lnTo>
                    <a:lnTo>
                      <a:pt x="26" y="58"/>
                    </a:lnTo>
                    <a:lnTo>
                      <a:pt x="33" y="55"/>
                    </a:lnTo>
                    <a:lnTo>
                      <a:pt x="36" y="52"/>
                    </a:lnTo>
                    <a:lnTo>
                      <a:pt x="36" y="49"/>
                    </a:lnTo>
                    <a:lnTo>
                      <a:pt x="39" y="46"/>
                    </a:lnTo>
                    <a:lnTo>
                      <a:pt x="39" y="40"/>
                    </a:lnTo>
                    <a:lnTo>
                      <a:pt x="39" y="19"/>
                    </a:lnTo>
                    <a:lnTo>
                      <a:pt x="39" y="12"/>
                    </a:lnTo>
                    <a:lnTo>
                      <a:pt x="36" y="6"/>
                    </a:lnTo>
                    <a:lnTo>
                      <a:pt x="36" y="3"/>
                    </a:lnTo>
                    <a:lnTo>
                      <a:pt x="29" y="0"/>
                    </a:lnTo>
                    <a:lnTo>
                      <a:pt x="26" y="0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3" y="3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0" y="19"/>
                    </a:lnTo>
                    <a:lnTo>
                      <a:pt x="0" y="40"/>
                    </a:lnTo>
                    <a:lnTo>
                      <a:pt x="0" y="46"/>
                    </a:lnTo>
                    <a:lnTo>
                      <a:pt x="0" y="49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91" name="Line 795"/>
              <p:cNvSpPr>
                <a:spLocks noChangeShapeType="1"/>
              </p:cNvSpPr>
              <p:nvPr/>
            </p:nvSpPr>
            <p:spPr bwMode="auto">
              <a:xfrm>
                <a:off x="5330" y="9163"/>
                <a:ext cx="19" cy="15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92" name="Freeform 796"/>
              <p:cNvSpPr>
                <a:spLocks/>
              </p:cNvSpPr>
              <p:nvPr/>
            </p:nvSpPr>
            <p:spPr bwMode="auto">
              <a:xfrm>
                <a:off x="5857" y="10198"/>
                <a:ext cx="36" cy="49"/>
              </a:xfrm>
              <a:custGeom>
                <a:avLst/>
                <a:gdLst/>
                <a:ahLst/>
                <a:cxnLst>
                  <a:cxn ang="0">
                    <a:pos x="4" y="46"/>
                  </a:cxn>
                  <a:cxn ang="0">
                    <a:pos x="7" y="49"/>
                  </a:cxn>
                  <a:cxn ang="0">
                    <a:pos x="13" y="49"/>
                  </a:cxn>
                  <a:cxn ang="0">
                    <a:pos x="26" y="49"/>
                  </a:cxn>
                  <a:cxn ang="0">
                    <a:pos x="30" y="49"/>
                  </a:cxn>
                  <a:cxn ang="0">
                    <a:pos x="33" y="46"/>
                  </a:cxn>
                  <a:cxn ang="0">
                    <a:pos x="33" y="43"/>
                  </a:cxn>
                  <a:cxn ang="0">
                    <a:pos x="36" y="40"/>
                  </a:cxn>
                  <a:cxn ang="0">
                    <a:pos x="36" y="34"/>
                  </a:cxn>
                  <a:cxn ang="0">
                    <a:pos x="36" y="15"/>
                  </a:cxn>
                  <a:cxn ang="0">
                    <a:pos x="36" y="12"/>
                  </a:cxn>
                  <a:cxn ang="0">
                    <a:pos x="33" y="6"/>
                  </a:cxn>
                  <a:cxn ang="0">
                    <a:pos x="33" y="3"/>
                  </a:cxn>
                  <a:cxn ang="0">
                    <a:pos x="30" y="0"/>
                  </a:cxn>
                  <a:cxn ang="0">
                    <a:pos x="26" y="0"/>
                  </a:cxn>
                  <a:cxn ang="0">
                    <a:pos x="13" y="0"/>
                  </a:cxn>
                  <a:cxn ang="0">
                    <a:pos x="7" y="0"/>
                  </a:cxn>
                  <a:cxn ang="0">
                    <a:pos x="4" y="3"/>
                  </a:cxn>
                  <a:cxn ang="0">
                    <a:pos x="4" y="6"/>
                  </a:cxn>
                  <a:cxn ang="0">
                    <a:pos x="0" y="12"/>
                  </a:cxn>
                  <a:cxn ang="0">
                    <a:pos x="0" y="15"/>
                  </a:cxn>
                  <a:cxn ang="0">
                    <a:pos x="0" y="34"/>
                  </a:cxn>
                  <a:cxn ang="0">
                    <a:pos x="0" y="40"/>
                  </a:cxn>
                  <a:cxn ang="0">
                    <a:pos x="4" y="43"/>
                  </a:cxn>
                  <a:cxn ang="0">
                    <a:pos x="4" y="46"/>
                  </a:cxn>
                </a:cxnLst>
                <a:rect l="0" t="0" r="r" b="b"/>
                <a:pathLst>
                  <a:path w="36" h="49">
                    <a:moveTo>
                      <a:pt x="4" y="46"/>
                    </a:moveTo>
                    <a:lnTo>
                      <a:pt x="7" y="49"/>
                    </a:lnTo>
                    <a:lnTo>
                      <a:pt x="13" y="49"/>
                    </a:lnTo>
                    <a:lnTo>
                      <a:pt x="26" y="49"/>
                    </a:lnTo>
                    <a:lnTo>
                      <a:pt x="30" y="49"/>
                    </a:lnTo>
                    <a:lnTo>
                      <a:pt x="33" y="46"/>
                    </a:lnTo>
                    <a:lnTo>
                      <a:pt x="33" y="43"/>
                    </a:lnTo>
                    <a:lnTo>
                      <a:pt x="36" y="40"/>
                    </a:lnTo>
                    <a:lnTo>
                      <a:pt x="36" y="34"/>
                    </a:lnTo>
                    <a:lnTo>
                      <a:pt x="36" y="15"/>
                    </a:lnTo>
                    <a:lnTo>
                      <a:pt x="36" y="12"/>
                    </a:lnTo>
                    <a:lnTo>
                      <a:pt x="33" y="6"/>
                    </a:lnTo>
                    <a:lnTo>
                      <a:pt x="33" y="3"/>
                    </a:lnTo>
                    <a:lnTo>
                      <a:pt x="30" y="0"/>
                    </a:lnTo>
                    <a:lnTo>
                      <a:pt x="26" y="0"/>
                    </a:lnTo>
                    <a:lnTo>
                      <a:pt x="13" y="0"/>
                    </a:lnTo>
                    <a:lnTo>
                      <a:pt x="7" y="0"/>
                    </a:lnTo>
                    <a:lnTo>
                      <a:pt x="4" y="3"/>
                    </a:lnTo>
                    <a:lnTo>
                      <a:pt x="4" y="6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34"/>
                    </a:lnTo>
                    <a:lnTo>
                      <a:pt x="0" y="40"/>
                    </a:lnTo>
                    <a:lnTo>
                      <a:pt x="4" y="43"/>
                    </a:lnTo>
                    <a:lnTo>
                      <a:pt x="4" y="46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93" name="Freeform 797"/>
              <p:cNvSpPr>
                <a:spLocks/>
              </p:cNvSpPr>
              <p:nvPr/>
            </p:nvSpPr>
            <p:spPr bwMode="auto">
              <a:xfrm>
                <a:off x="5913" y="10198"/>
                <a:ext cx="29" cy="49"/>
              </a:xfrm>
              <a:custGeom>
                <a:avLst/>
                <a:gdLst/>
                <a:ahLst/>
                <a:cxnLst>
                  <a:cxn ang="0">
                    <a:pos x="0" y="49"/>
                  </a:cxn>
                  <a:cxn ang="0">
                    <a:pos x="0" y="0"/>
                  </a:cxn>
                  <a:cxn ang="0">
                    <a:pos x="29" y="49"/>
                  </a:cxn>
                  <a:cxn ang="0">
                    <a:pos x="29" y="0"/>
                  </a:cxn>
                </a:cxnLst>
                <a:rect l="0" t="0" r="r" b="b"/>
                <a:pathLst>
                  <a:path w="29" h="49">
                    <a:moveTo>
                      <a:pt x="0" y="49"/>
                    </a:moveTo>
                    <a:lnTo>
                      <a:pt x="0" y="0"/>
                    </a:lnTo>
                    <a:lnTo>
                      <a:pt x="29" y="49"/>
                    </a:lnTo>
                    <a:lnTo>
                      <a:pt x="29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94" name="Freeform 798"/>
              <p:cNvSpPr>
                <a:spLocks/>
              </p:cNvSpPr>
              <p:nvPr/>
            </p:nvSpPr>
            <p:spPr bwMode="auto">
              <a:xfrm>
                <a:off x="4871" y="10342"/>
                <a:ext cx="36" cy="49"/>
              </a:xfrm>
              <a:custGeom>
                <a:avLst/>
                <a:gdLst/>
                <a:ahLst/>
                <a:cxnLst>
                  <a:cxn ang="0">
                    <a:pos x="3" y="46"/>
                  </a:cxn>
                  <a:cxn ang="0">
                    <a:pos x="6" y="49"/>
                  </a:cxn>
                  <a:cxn ang="0">
                    <a:pos x="13" y="49"/>
                  </a:cxn>
                  <a:cxn ang="0">
                    <a:pos x="26" y="49"/>
                  </a:cxn>
                  <a:cxn ang="0">
                    <a:pos x="29" y="49"/>
                  </a:cxn>
                  <a:cxn ang="0">
                    <a:pos x="32" y="46"/>
                  </a:cxn>
                  <a:cxn ang="0">
                    <a:pos x="32" y="43"/>
                  </a:cxn>
                  <a:cxn ang="0">
                    <a:pos x="36" y="40"/>
                  </a:cxn>
                  <a:cxn ang="0">
                    <a:pos x="36" y="34"/>
                  </a:cxn>
                  <a:cxn ang="0">
                    <a:pos x="36" y="16"/>
                  </a:cxn>
                  <a:cxn ang="0">
                    <a:pos x="36" y="13"/>
                  </a:cxn>
                  <a:cxn ang="0">
                    <a:pos x="32" y="10"/>
                  </a:cxn>
                  <a:cxn ang="0">
                    <a:pos x="32" y="3"/>
                  </a:cxn>
                  <a:cxn ang="0">
                    <a:pos x="29" y="0"/>
                  </a:cxn>
                  <a:cxn ang="0">
                    <a:pos x="26" y="0"/>
                  </a:cxn>
                  <a:cxn ang="0">
                    <a:pos x="13" y="0"/>
                  </a:cxn>
                  <a:cxn ang="0">
                    <a:pos x="6" y="0"/>
                  </a:cxn>
                  <a:cxn ang="0">
                    <a:pos x="3" y="3"/>
                  </a:cxn>
                  <a:cxn ang="0">
                    <a:pos x="3" y="10"/>
                  </a:cxn>
                  <a:cxn ang="0">
                    <a:pos x="0" y="13"/>
                  </a:cxn>
                  <a:cxn ang="0">
                    <a:pos x="0" y="16"/>
                  </a:cxn>
                  <a:cxn ang="0">
                    <a:pos x="0" y="34"/>
                  </a:cxn>
                  <a:cxn ang="0">
                    <a:pos x="0" y="40"/>
                  </a:cxn>
                  <a:cxn ang="0">
                    <a:pos x="3" y="43"/>
                  </a:cxn>
                  <a:cxn ang="0">
                    <a:pos x="3" y="46"/>
                  </a:cxn>
                </a:cxnLst>
                <a:rect l="0" t="0" r="r" b="b"/>
                <a:pathLst>
                  <a:path w="36" h="49">
                    <a:moveTo>
                      <a:pt x="3" y="46"/>
                    </a:moveTo>
                    <a:lnTo>
                      <a:pt x="6" y="49"/>
                    </a:lnTo>
                    <a:lnTo>
                      <a:pt x="13" y="49"/>
                    </a:lnTo>
                    <a:lnTo>
                      <a:pt x="26" y="49"/>
                    </a:lnTo>
                    <a:lnTo>
                      <a:pt x="29" y="49"/>
                    </a:lnTo>
                    <a:lnTo>
                      <a:pt x="32" y="46"/>
                    </a:lnTo>
                    <a:lnTo>
                      <a:pt x="32" y="43"/>
                    </a:lnTo>
                    <a:lnTo>
                      <a:pt x="36" y="40"/>
                    </a:lnTo>
                    <a:lnTo>
                      <a:pt x="36" y="34"/>
                    </a:lnTo>
                    <a:lnTo>
                      <a:pt x="36" y="16"/>
                    </a:lnTo>
                    <a:lnTo>
                      <a:pt x="36" y="13"/>
                    </a:lnTo>
                    <a:lnTo>
                      <a:pt x="32" y="10"/>
                    </a:lnTo>
                    <a:lnTo>
                      <a:pt x="32" y="3"/>
                    </a:lnTo>
                    <a:lnTo>
                      <a:pt x="29" y="0"/>
                    </a:lnTo>
                    <a:lnTo>
                      <a:pt x="26" y="0"/>
                    </a:lnTo>
                    <a:lnTo>
                      <a:pt x="13" y="0"/>
                    </a:lnTo>
                    <a:lnTo>
                      <a:pt x="6" y="0"/>
                    </a:lnTo>
                    <a:lnTo>
                      <a:pt x="3" y="3"/>
                    </a:lnTo>
                    <a:lnTo>
                      <a:pt x="3" y="10"/>
                    </a:lnTo>
                    <a:lnTo>
                      <a:pt x="0" y="13"/>
                    </a:lnTo>
                    <a:lnTo>
                      <a:pt x="0" y="16"/>
                    </a:lnTo>
                    <a:lnTo>
                      <a:pt x="0" y="34"/>
                    </a:lnTo>
                    <a:lnTo>
                      <a:pt x="0" y="40"/>
                    </a:lnTo>
                    <a:lnTo>
                      <a:pt x="3" y="43"/>
                    </a:lnTo>
                    <a:lnTo>
                      <a:pt x="3" y="46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95" name="Freeform 799"/>
              <p:cNvSpPr>
                <a:spLocks/>
              </p:cNvSpPr>
              <p:nvPr/>
            </p:nvSpPr>
            <p:spPr bwMode="auto">
              <a:xfrm>
                <a:off x="4926" y="10342"/>
                <a:ext cx="30" cy="49"/>
              </a:xfrm>
              <a:custGeom>
                <a:avLst/>
                <a:gdLst/>
                <a:ahLst/>
                <a:cxnLst>
                  <a:cxn ang="0">
                    <a:pos x="0" y="49"/>
                  </a:cxn>
                  <a:cxn ang="0">
                    <a:pos x="0" y="0"/>
                  </a:cxn>
                  <a:cxn ang="0">
                    <a:pos x="30" y="0"/>
                  </a:cxn>
                </a:cxnLst>
                <a:rect l="0" t="0" r="r" b="b"/>
                <a:pathLst>
                  <a:path w="30" h="49">
                    <a:moveTo>
                      <a:pt x="0" y="49"/>
                    </a:moveTo>
                    <a:lnTo>
                      <a:pt x="0" y="0"/>
                    </a:lnTo>
                    <a:lnTo>
                      <a:pt x="30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96" name="Line 800"/>
              <p:cNvSpPr>
                <a:spLocks noChangeShapeType="1"/>
              </p:cNvSpPr>
              <p:nvPr/>
            </p:nvSpPr>
            <p:spPr bwMode="auto">
              <a:xfrm flipH="1">
                <a:off x="4926" y="10364"/>
                <a:ext cx="27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97" name="Freeform 801"/>
              <p:cNvSpPr>
                <a:spLocks/>
              </p:cNvSpPr>
              <p:nvPr/>
            </p:nvSpPr>
            <p:spPr bwMode="auto">
              <a:xfrm>
                <a:off x="4976" y="10342"/>
                <a:ext cx="29" cy="49"/>
              </a:xfrm>
              <a:custGeom>
                <a:avLst/>
                <a:gdLst/>
                <a:ahLst/>
                <a:cxnLst>
                  <a:cxn ang="0">
                    <a:pos x="0" y="49"/>
                  </a:cxn>
                  <a:cxn ang="0">
                    <a:pos x="0" y="0"/>
                  </a:cxn>
                  <a:cxn ang="0">
                    <a:pos x="29" y="0"/>
                  </a:cxn>
                </a:cxnLst>
                <a:rect l="0" t="0" r="r" b="b"/>
                <a:pathLst>
                  <a:path w="29" h="49">
                    <a:moveTo>
                      <a:pt x="0" y="49"/>
                    </a:moveTo>
                    <a:lnTo>
                      <a:pt x="0" y="0"/>
                    </a:lnTo>
                    <a:lnTo>
                      <a:pt x="29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98" name="Line 802"/>
              <p:cNvSpPr>
                <a:spLocks noChangeShapeType="1"/>
              </p:cNvSpPr>
              <p:nvPr/>
            </p:nvSpPr>
            <p:spPr bwMode="auto">
              <a:xfrm flipH="1">
                <a:off x="4976" y="10364"/>
                <a:ext cx="2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99" name="Line 803"/>
              <p:cNvSpPr>
                <a:spLocks noChangeShapeType="1"/>
              </p:cNvSpPr>
              <p:nvPr/>
            </p:nvSpPr>
            <p:spPr bwMode="auto">
              <a:xfrm flipH="1" flipV="1">
                <a:off x="5579" y="10090"/>
                <a:ext cx="13" cy="62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00" name="Line 804"/>
              <p:cNvSpPr>
                <a:spLocks noChangeShapeType="1"/>
              </p:cNvSpPr>
              <p:nvPr/>
            </p:nvSpPr>
            <p:spPr bwMode="auto">
              <a:xfrm flipH="1">
                <a:off x="5592" y="10097"/>
                <a:ext cx="13" cy="55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01" name="Line 805"/>
              <p:cNvSpPr>
                <a:spLocks noChangeShapeType="1"/>
              </p:cNvSpPr>
              <p:nvPr/>
            </p:nvSpPr>
            <p:spPr bwMode="auto">
              <a:xfrm flipH="1" flipV="1">
                <a:off x="5605" y="10097"/>
                <a:ext cx="13" cy="55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02" name="Line 806"/>
              <p:cNvSpPr>
                <a:spLocks noChangeShapeType="1"/>
              </p:cNvSpPr>
              <p:nvPr/>
            </p:nvSpPr>
            <p:spPr bwMode="auto">
              <a:xfrm flipH="1">
                <a:off x="5618" y="10090"/>
                <a:ext cx="13" cy="62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03" name="Freeform 807"/>
              <p:cNvSpPr>
                <a:spLocks/>
              </p:cNvSpPr>
              <p:nvPr/>
            </p:nvSpPr>
            <p:spPr bwMode="auto">
              <a:xfrm>
                <a:off x="5647" y="10090"/>
                <a:ext cx="37" cy="62"/>
              </a:xfrm>
              <a:custGeom>
                <a:avLst/>
                <a:gdLst/>
                <a:ahLst/>
                <a:cxnLst>
                  <a:cxn ang="0">
                    <a:pos x="0" y="62"/>
                  </a:cxn>
                  <a:cxn ang="0">
                    <a:pos x="0" y="0"/>
                  </a:cxn>
                  <a:cxn ang="0">
                    <a:pos x="37" y="0"/>
                  </a:cxn>
                </a:cxnLst>
                <a:rect l="0" t="0" r="r" b="b"/>
                <a:pathLst>
                  <a:path w="37" h="62">
                    <a:moveTo>
                      <a:pt x="0" y="62"/>
                    </a:moveTo>
                    <a:lnTo>
                      <a:pt x="0" y="0"/>
                    </a:lnTo>
                    <a:lnTo>
                      <a:pt x="37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04" name="Line 808"/>
              <p:cNvSpPr>
                <a:spLocks noChangeShapeType="1"/>
              </p:cNvSpPr>
              <p:nvPr/>
            </p:nvSpPr>
            <p:spPr bwMode="auto">
              <a:xfrm flipH="1">
                <a:off x="5647" y="10121"/>
                <a:ext cx="33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05" name="Line 809"/>
              <p:cNvSpPr>
                <a:spLocks noChangeShapeType="1"/>
              </p:cNvSpPr>
              <p:nvPr/>
            </p:nvSpPr>
            <p:spPr bwMode="auto">
              <a:xfrm>
                <a:off x="5647" y="10152"/>
                <a:ext cx="37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06" name="Line 810"/>
              <p:cNvSpPr>
                <a:spLocks noChangeShapeType="1"/>
              </p:cNvSpPr>
              <p:nvPr/>
            </p:nvSpPr>
            <p:spPr bwMode="auto">
              <a:xfrm flipV="1">
                <a:off x="5706" y="10090"/>
                <a:ext cx="1" cy="62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07" name="Line 811"/>
              <p:cNvSpPr>
                <a:spLocks noChangeShapeType="1"/>
              </p:cNvSpPr>
              <p:nvPr/>
            </p:nvSpPr>
            <p:spPr bwMode="auto">
              <a:xfrm>
                <a:off x="5706" y="10152"/>
                <a:ext cx="33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08" name="Line 812"/>
              <p:cNvSpPr>
                <a:spLocks noChangeShapeType="1"/>
              </p:cNvSpPr>
              <p:nvPr/>
            </p:nvSpPr>
            <p:spPr bwMode="auto">
              <a:xfrm flipV="1">
                <a:off x="5765" y="10090"/>
                <a:ext cx="1" cy="62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09" name="Line 813"/>
              <p:cNvSpPr>
                <a:spLocks noChangeShapeType="1"/>
              </p:cNvSpPr>
              <p:nvPr/>
            </p:nvSpPr>
            <p:spPr bwMode="auto">
              <a:xfrm>
                <a:off x="5765" y="10152"/>
                <a:ext cx="37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0" name="Line 814"/>
              <p:cNvSpPr>
                <a:spLocks noChangeShapeType="1"/>
              </p:cNvSpPr>
              <p:nvPr/>
            </p:nvSpPr>
            <p:spPr bwMode="auto">
              <a:xfrm flipV="1">
                <a:off x="5864" y="10090"/>
                <a:ext cx="1" cy="62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1" name="Line 815"/>
              <p:cNvSpPr>
                <a:spLocks noChangeShapeType="1"/>
              </p:cNvSpPr>
              <p:nvPr/>
            </p:nvSpPr>
            <p:spPr bwMode="auto">
              <a:xfrm>
                <a:off x="5864" y="10152"/>
                <a:ext cx="33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2" name="Freeform 816"/>
              <p:cNvSpPr>
                <a:spLocks/>
              </p:cNvSpPr>
              <p:nvPr/>
            </p:nvSpPr>
            <p:spPr bwMode="auto">
              <a:xfrm>
                <a:off x="5933" y="10090"/>
                <a:ext cx="16" cy="62"/>
              </a:xfrm>
              <a:custGeom>
                <a:avLst/>
                <a:gdLst/>
                <a:ahLst/>
                <a:cxnLst>
                  <a:cxn ang="0">
                    <a:pos x="0" y="62"/>
                  </a:cxn>
                  <a:cxn ang="0">
                    <a:pos x="16" y="62"/>
                  </a:cxn>
                  <a:cxn ang="0">
                    <a:pos x="9" y="62"/>
                  </a:cxn>
                  <a:cxn ang="0">
                    <a:pos x="9" y="0"/>
                  </a:cxn>
                </a:cxnLst>
                <a:rect l="0" t="0" r="r" b="b"/>
                <a:pathLst>
                  <a:path w="16" h="62">
                    <a:moveTo>
                      <a:pt x="0" y="62"/>
                    </a:moveTo>
                    <a:lnTo>
                      <a:pt x="16" y="62"/>
                    </a:lnTo>
                    <a:lnTo>
                      <a:pt x="9" y="62"/>
                    </a:lnTo>
                    <a:lnTo>
                      <a:pt x="9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3" name="Line 817"/>
              <p:cNvSpPr>
                <a:spLocks noChangeShapeType="1"/>
              </p:cNvSpPr>
              <p:nvPr/>
            </p:nvSpPr>
            <p:spPr bwMode="auto">
              <a:xfrm>
                <a:off x="5933" y="10090"/>
                <a:ext cx="1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4" name="Freeform 818"/>
              <p:cNvSpPr>
                <a:spLocks/>
              </p:cNvSpPr>
              <p:nvPr/>
            </p:nvSpPr>
            <p:spPr bwMode="auto">
              <a:xfrm>
                <a:off x="5978" y="10090"/>
                <a:ext cx="43" cy="56"/>
              </a:xfrm>
              <a:custGeom>
                <a:avLst/>
                <a:gdLst/>
                <a:ahLst/>
                <a:cxnLst>
                  <a:cxn ang="0">
                    <a:pos x="4" y="56"/>
                  </a:cxn>
                  <a:cxn ang="0">
                    <a:pos x="0" y="43"/>
                  </a:cxn>
                  <a:cxn ang="0">
                    <a:pos x="0" y="19"/>
                  </a:cxn>
                  <a:cxn ang="0">
                    <a:pos x="4" y="7"/>
                  </a:cxn>
                  <a:cxn ang="0">
                    <a:pos x="14" y="0"/>
                  </a:cxn>
                  <a:cxn ang="0">
                    <a:pos x="33" y="0"/>
                  </a:cxn>
                  <a:cxn ang="0">
                    <a:pos x="37" y="4"/>
                  </a:cxn>
                  <a:cxn ang="0">
                    <a:pos x="40" y="10"/>
                  </a:cxn>
                  <a:cxn ang="0">
                    <a:pos x="43" y="16"/>
                  </a:cxn>
                </a:cxnLst>
                <a:rect l="0" t="0" r="r" b="b"/>
                <a:pathLst>
                  <a:path w="43" h="56">
                    <a:moveTo>
                      <a:pt x="4" y="56"/>
                    </a:moveTo>
                    <a:lnTo>
                      <a:pt x="0" y="43"/>
                    </a:lnTo>
                    <a:lnTo>
                      <a:pt x="0" y="19"/>
                    </a:lnTo>
                    <a:lnTo>
                      <a:pt x="4" y="7"/>
                    </a:lnTo>
                    <a:lnTo>
                      <a:pt x="14" y="0"/>
                    </a:lnTo>
                    <a:lnTo>
                      <a:pt x="33" y="0"/>
                    </a:lnTo>
                    <a:lnTo>
                      <a:pt x="37" y="4"/>
                    </a:lnTo>
                    <a:lnTo>
                      <a:pt x="40" y="10"/>
                    </a:lnTo>
                    <a:lnTo>
                      <a:pt x="43" y="16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5" name="Line 819"/>
              <p:cNvSpPr>
                <a:spLocks noChangeShapeType="1"/>
              </p:cNvSpPr>
              <p:nvPr/>
            </p:nvSpPr>
            <p:spPr bwMode="auto">
              <a:xfrm flipH="1">
                <a:off x="6001" y="10124"/>
                <a:ext cx="2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6" name="Line 820"/>
              <p:cNvSpPr>
                <a:spLocks noChangeShapeType="1"/>
              </p:cNvSpPr>
              <p:nvPr/>
            </p:nvSpPr>
            <p:spPr bwMode="auto">
              <a:xfrm>
                <a:off x="6021" y="10124"/>
                <a:ext cx="1" cy="25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7" name="Freeform 821"/>
              <p:cNvSpPr>
                <a:spLocks/>
              </p:cNvSpPr>
              <p:nvPr/>
            </p:nvSpPr>
            <p:spPr bwMode="auto">
              <a:xfrm>
                <a:off x="5982" y="10146"/>
                <a:ext cx="36" cy="6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36" y="3"/>
                  </a:cxn>
                  <a:cxn ang="0">
                    <a:pos x="29" y="6"/>
                  </a:cxn>
                  <a:cxn ang="0">
                    <a:pos x="10" y="6"/>
                  </a:cxn>
                  <a:cxn ang="0">
                    <a:pos x="0" y="0"/>
                  </a:cxn>
                </a:cxnLst>
                <a:rect l="0" t="0" r="r" b="b"/>
                <a:pathLst>
                  <a:path w="36" h="6">
                    <a:moveTo>
                      <a:pt x="36" y="0"/>
                    </a:moveTo>
                    <a:lnTo>
                      <a:pt x="36" y="3"/>
                    </a:lnTo>
                    <a:lnTo>
                      <a:pt x="29" y="6"/>
                    </a:lnTo>
                    <a:lnTo>
                      <a:pt x="10" y="6"/>
                    </a:ln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8" name="Line 822"/>
              <p:cNvSpPr>
                <a:spLocks noChangeShapeType="1"/>
              </p:cNvSpPr>
              <p:nvPr/>
            </p:nvSpPr>
            <p:spPr bwMode="auto">
              <a:xfrm flipV="1">
                <a:off x="6018" y="10140"/>
                <a:ext cx="3" cy="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9" name="Line 823"/>
              <p:cNvSpPr>
                <a:spLocks noChangeShapeType="1"/>
              </p:cNvSpPr>
              <p:nvPr/>
            </p:nvSpPr>
            <p:spPr bwMode="auto">
              <a:xfrm flipV="1">
                <a:off x="6044" y="10090"/>
                <a:ext cx="1" cy="62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20" name="Line 824"/>
              <p:cNvSpPr>
                <a:spLocks noChangeShapeType="1"/>
              </p:cNvSpPr>
              <p:nvPr/>
            </p:nvSpPr>
            <p:spPr bwMode="auto">
              <a:xfrm>
                <a:off x="6044" y="10121"/>
                <a:ext cx="3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21" name="Line 825"/>
              <p:cNvSpPr>
                <a:spLocks noChangeShapeType="1"/>
              </p:cNvSpPr>
              <p:nvPr/>
            </p:nvSpPr>
            <p:spPr bwMode="auto">
              <a:xfrm>
                <a:off x="6080" y="10090"/>
                <a:ext cx="1" cy="62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22" name="Line 826"/>
              <p:cNvSpPr>
                <a:spLocks noChangeShapeType="1"/>
              </p:cNvSpPr>
              <p:nvPr/>
            </p:nvSpPr>
            <p:spPr bwMode="auto">
              <a:xfrm flipV="1">
                <a:off x="6119" y="10090"/>
                <a:ext cx="1" cy="62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23" name="Line 827"/>
              <p:cNvSpPr>
                <a:spLocks noChangeShapeType="1"/>
              </p:cNvSpPr>
              <p:nvPr/>
            </p:nvSpPr>
            <p:spPr bwMode="auto">
              <a:xfrm>
                <a:off x="6100" y="10090"/>
                <a:ext cx="3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24" name="Line 828"/>
              <p:cNvSpPr>
                <a:spLocks noChangeShapeType="1"/>
              </p:cNvSpPr>
              <p:nvPr/>
            </p:nvSpPr>
            <p:spPr bwMode="auto">
              <a:xfrm flipV="1">
                <a:off x="4959" y="10843"/>
                <a:ext cx="1" cy="6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25" name="Line 829"/>
              <p:cNvSpPr>
                <a:spLocks noChangeShapeType="1"/>
              </p:cNvSpPr>
              <p:nvPr/>
            </p:nvSpPr>
            <p:spPr bwMode="auto">
              <a:xfrm>
                <a:off x="4959" y="10904"/>
                <a:ext cx="33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26" name="Freeform 830"/>
              <p:cNvSpPr>
                <a:spLocks/>
              </p:cNvSpPr>
              <p:nvPr/>
            </p:nvSpPr>
            <p:spPr bwMode="auto">
              <a:xfrm>
                <a:off x="5028" y="10843"/>
                <a:ext cx="16" cy="61"/>
              </a:xfrm>
              <a:custGeom>
                <a:avLst/>
                <a:gdLst/>
                <a:ahLst/>
                <a:cxnLst>
                  <a:cxn ang="0">
                    <a:pos x="0" y="61"/>
                  </a:cxn>
                  <a:cxn ang="0">
                    <a:pos x="16" y="61"/>
                  </a:cxn>
                  <a:cxn ang="0">
                    <a:pos x="7" y="61"/>
                  </a:cxn>
                  <a:cxn ang="0">
                    <a:pos x="7" y="0"/>
                  </a:cxn>
                </a:cxnLst>
                <a:rect l="0" t="0" r="r" b="b"/>
                <a:pathLst>
                  <a:path w="16" h="61">
                    <a:moveTo>
                      <a:pt x="0" y="61"/>
                    </a:moveTo>
                    <a:lnTo>
                      <a:pt x="16" y="61"/>
                    </a:lnTo>
                    <a:lnTo>
                      <a:pt x="7" y="61"/>
                    </a:lnTo>
                    <a:lnTo>
                      <a:pt x="7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27" name="Line 831"/>
              <p:cNvSpPr>
                <a:spLocks noChangeShapeType="1"/>
              </p:cNvSpPr>
              <p:nvPr/>
            </p:nvSpPr>
            <p:spPr bwMode="auto">
              <a:xfrm>
                <a:off x="5028" y="10843"/>
                <a:ext cx="1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28" name="Freeform 832"/>
              <p:cNvSpPr>
                <a:spLocks/>
              </p:cNvSpPr>
              <p:nvPr/>
            </p:nvSpPr>
            <p:spPr bwMode="auto">
              <a:xfrm>
                <a:off x="5074" y="10843"/>
                <a:ext cx="43" cy="55"/>
              </a:xfrm>
              <a:custGeom>
                <a:avLst/>
                <a:gdLst/>
                <a:ahLst/>
                <a:cxnLst>
                  <a:cxn ang="0">
                    <a:pos x="3" y="55"/>
                  </a:cxn>
                  <a:cxn ang="0">
                    <a:pos x="0" y="43"/>
                  </a:cxn>
                  <a:cxn ang="0">
                    <a:pos x="0" y="18"/>
                  </a:cxn>
                  <a:cxn ang="0">
                    <a:pos x="3" y="6"/>
                  </a:cxn>
                  <a:cxn ang="0">
                    <a:pos x="13" y="0"/>
                  </a:cxn>
                  <a:cxn ang="0">
                    <a:pos x="29" y="0"/>
                  </a:cxn>
                  <a:cxn ang="0">
                    <a:pos x="36" y="3"/>
                  </a:cxn>
                  <a:cxn ang="0">
                    <a:pos x="39" y="9"/>
                  </a:cxn>
                  <a:cxn ang="0">
                    <a:pos x="43" y="15"/>
                  </a:cxn>
                </a:cxnLst>
                <a:rect l="0" t="0" r="r" b="b"/>
                <a:pathLst>
                  <a:path w="43" h="55">
                    <a:moveTo>
                      <a:pt x="3" y="55"/>
                    </a:moveTo>
                    <a:lnTo>
                      <a:pt x="0" y="43"/>
                    </a:lnTo>
                    <a:lnTo>
                      <a:pt x="0" y="18"/>
                    </a:lnTo>
                    <a:lnTo>
                      <a:pt x="3" y="6"/>
                    </a:lnTo>
                    <a:lnTo>
                      <a:pt x="13" y="0"/>
                    </a:lnTo>
                    <a:lnTo>
                      <a:pt x="29" y="0"/>
                    </a:lnTo>
                    <a:lnTo>
                      <a:pt x="36" y="3"/>
                    </a:lnTo>
                    <a:lnTo>
                      <a:pt x="39" y="9"/>
                    </a:lnTo>
                    <a:lnTo>
                      <a:pt x="43" y="15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29" name="Line 833"/>
              <p:cNvSpPr>
                <a:spLocks noChangeShapeType="1"/>
              </p:cNvSpPr>
              <p:nvPr/>
            </p:nvSpPr>
            <p:spPr bwMode="auto">
              <a:xfrm flipH="1">
                <a:off x="5097" y="10877"/>
                <a:ext cx="2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30" name="Line 834"/>
              <p:cNvSpPr>
                <a:spLocks noChangeShapeType="1"/>
              </p:cNvSpPr>
              <p:nvPr/>
            </p:nvSpPr>
            <p:spPr bwMode="auto">
              <a:xfrm>
                <a:off x="5117" y="10877"/>
                <a:ext cx="1" cy="24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31" name="Freeform 835"/>
              <p:cNvSpPr>
                <a:spLocks/>
              </p:cNvSpPr>
              <p:nvPr/>
            </p:nvSpPr>
            <p:spPr bwMode="auto">
              <a:xfrm>
                <a:off x="5077" y="10898"/>
                <a:ext cx="36" cy="6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33" y="3"/>
                  </a:cxn>
                  <a:cxn ang="0">
                    <a:pos x="26" y="6"/>
                  </a:cxn>
                  <a:cxn ang="0">
                    <a:pos x="10" y="6"/>
                  </a:cxn>
                  <a:cxn ang="0">
                    <a:pos x="0" y="0"/>
                  </a:cxn>
                </a:cxnLst>
                <a:rect l="0" t="0" r="r" b="b"/>
                <a:pathLst>
                  <a:path w="36" h="6">
                    <a:moveTo>
                      <a:pt x="36" y="0"/>
                    </a:moveTo>
                    <a:lnTo>
                      <a:pt x="33" y="3"/>
                    </a:lnTo>
                    <a:lnTo>
                      <a:pt x="26" y="6"/>
                    </a:lnTo>
                    <a:lnTo>
                      <a:pt x="10" y="6"/>
                    </a:ln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32" name="Line 836"/>
              <p:cNvSpPr>
                <a:spLocks noChangeShapeType="1"/>
              </p:cNvSpPr>
              <p:nvPr/>
            </p:nvSpPr>
            <p:spPr bwMode="auto">
              <a:xfrm flipV="1">
                <a:off x="5113" y="10892"/>
                <a:ext cx="1" cy="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33" name="Line 837"/>
              <p:cNvSpPr>
                <a:spLocks noChangeShapeType="1"/>
              </p:cNvSpPr>
              <p:nvPr/>
            </p:nvSpPr>
            <p:spPr bwMode="auto">
              <a:xfrm>
                <a:off x="5287" y="7446"/>
                <a:ext cx="46" cy="43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34" name="Line 838"/>
              <p:cNvSpPr>
                <a:spLocks noChangeShapeType="1"/>
              </p:cNvSpPr>
              <p:nvPr/>
            </p:nvSpPr>
            <p:spPr bwMode="auto">
              <a:xfrm>
                <a:off x="5349" y="7505"/>
                <a:ext cx="10" cy="9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35" name="Line 839"/>
              <p:cNvSpPr>
                <a:spLocks noChangeShapeType="1"/>
              </p:cNvSpPr>
              <p:nvPr/>
            </p:nvSpPr>
            <p:spPr bwMode="auto">
              <a:xfrm>
                <a:off x="5323" y="7410"/>
                <a:ext cx="46" cy="4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36" name="Line 840"/>
              <p:cNvSpPr>
                <a:spLocks noChangeShapeType="1"/>
              </p:cNvSpPr>
              <p:nvPr/>
            </p:nvSpPr>
            <p:spPr bwMode="auto">
              <a:xfrm>
                <a:off x="5385" y="7471"/>
                <a:ext cx="10" cy="9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37" name="Line 841"/>
              <p:cNvSpPr>
                <a:spLocks noChangeShapeType="1"/>
              </p:cNvSpPr>
              <p:nvPr/>
            </p:nvSpPr>
            <p:spPr bwMode="auto">
              <a:xfrm flipH="1">
                <a:off x="5287" y="7410"/>
                <a:ext cx="36" cy="3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38" name="Line 842"/>
              <p:cNvSpPr>
                <a:spLocks noChangeShapeType="1"/>
              </p:cNvSpPr>
              <p:nvPr/>
            </p:nvSpPr>
            <p:spPr bwMode="auto">
              <a:xfrm flipH="1">
                <a:off x="5359" y="7480"/>
                <a:ext cx="36" cy="34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39" name="Line 843"/>
              <p:cNvSpPr>
                <a:spLocks noChangeShapeType="1"/>
              </p:cNvSpPr>
              <p:nvPr/>
            </p:nvSpPr>
            <p:spPr bwMode="auto">
              <a:xfrm flipV="1">
                <a:off x="5136" y="10843"/>
                <a:ext cx="1" cy="6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40" name="Line 844"/>
              <p:cNvSpPr>
                <a:spLocks noChangeShapeType="1"/>
              </p:cNvSpPr>
              <p:nvPr/>
            </p:nvSpPr>
            <p:spPr bwMode="auto">
              <a:xfrm>
                <a:off x="5136" y="10874"/>
                <a:ext cx="3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41" name="Line 845"/>
              <p:cNvSpPr>
                <a:spLocks noChangeShapeType="1"/>
              </p:cNvSpPr>
              <p:nvPr/>
            </p:nvSpPr>
            <p:spPr bwMode="auto">
              <a:xfrm>
                <a:off x="5172" y="10843"/>
                <a:ext cx="1" cy="6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42" name="Line 846"/>
              <p:cNvSpPr>
                <a:spLocks noChangeShapeType="1"/>
              </p:cNvSpPr>
              <p:nvPr/>
            </p:nvSpPr>
            <p:spPr bwMode="auto">
              <a:xfrm flipV="1">
                <a:off x="5215" y="10843"/>
                <a:ext cx="1" cy="6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43" name="Line 847"/>
              <p:cNvSpPr>
                <a:spLocks noChangeShapeType="1"/>
              </p:cNvSpPr>
              <p:nvPr/>
            </p:nvSpPr>
            <p:spPr bwMode="auto">
              <a:xfrm>
                <a:off x="5195" y="10843"/>
                <a:ext cx="4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44" name="Line 848"/>
              <p:cNvSpPr>
                <a:spLocks noChangeShapeType="1"/>
              </p:cNvSpPr>
              <p:nvPr/>
            </p:nvSpPr>
            <p:spPr bwMode="auto">
              <a:xfrm flipV="1">
                <a:off x="5290" y="10892"/>
                <a:ext cx="1" cy="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45" name="Freeform 849"/>
              <p:cNvSpPr>
                <a:spLocks/>
              </p:cNvSpPr>
              <p:nvPr/>
            </p:nvSpPr>
            <p:spPr bwMode="auto">
              <a:xfrm>
                <a:off x="5290" y="10843"/>
                <a:ext cx="43" cy="61"/>
              </a:xfrm>
              <a:custGeom>
                <a:avLst/>
                <a:gdLst/>
                <a:ahLst/>
                <a:cxnLst>
                  <a:cxn ang="0">
                    <a:pos x="0" y="55"/>
                  </a:cxn>
                  <a:cxn ang="0">
                    <a:pos x="3" y="58"/>
                  </a:cxn>
                  <a:cxn ang="0">
                    <a:pos x="10" y="61"/>
                  </a:cxn>
                  <a:cxn ang="0">
                    <a:pos x="33" y="61"/>
                  </a:cxn>
                  <a:cxn ang="0">
                    <a:pos x="40" y="58"/>
                  </a:cxn>
                  <a:cxn ang="0">
                    <a:pos x="43" y="49"/>
                  </a:cxn>
                  <a:cxn ang="0">
                    <a:pos x="43" y="40"/>
                  </a:cxn>
                  <a:cxn ang="0">
                    <a:pos x="40" y="34"/>
                  </a:cxn>
                  <a:cxn ang="0">
                    <a:pos x="33" y="31"/>
                  </a:cxn>
                  <a:cxn ang="0">
                    <a:pos x="10" y="31"/>
                  </a:cxn>
                  <a:cxn ang="0">
                    <a:pos x="3" y="24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3" y="6"/>
                  </a:cxn>
                  <a:cxn ang="0">
                    <a:pos x="10" y="0"/>
                  </a:cxn>
                  <a:cxn ang="0">
                    <a:pos x="30" y="0"/>
                  </a:cxn>
                  <a:cxn ang="0">
                    <a:pos x="36" y="3"/>
                  </a:cxn>
                  <a:cxn ang="0">
                    <a:pos x="40" y="6"/>
                  </a:cxn>
                  <a:cxn ang="0">
                    <a:pos x="40" y="12"/>
                  </a:cxn>
                </a:cxnLst>
                <a:rect l="0" t="0" r="r" b="b"/>
                <a:pathLst>
                  <a:path w="43" h="61">
                    <a:moveTo>
                      <a:pt x="0" y="55"/>
                    </a:moveTo>
                    <a:lnTo>
                      <a:pt x="3" y="58"/>
                    </a:lnTo>
                    <a:lnTo>
                      <a:pt x="10" y="61"/>
                    </a:lnTo>
                    <a:lnTo>
                      <a:pt x="33" y="61"/>
                    </a:lnTo>
                    <a:lnTo>
                      <a:pt x="40" y="58"/>
                    </a:lnTo>
                    <a:lnTo>
                      <a:pt x="43" y="49"/>
                    </a:lnTo>
                    <a:lnTo>
                      <a:pt x="43" y="40"/>
                    </a:lnTo>
                    <a:lnTo>
                      <a:pt x="40" y="34"/>
                    </a:lnTo>
                    <a:lnTo>
                      <a:pt x="33" y="31"/>
                    </a:lnTo>
                    <a:lnTo>
                      <a:pt x="10" y="31"/>
                    </a:lnTo>
                    <a:lnTo>
                      <a:pt x="3" y="24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3" y="6"/>
                    </a:lnTo>
                    <a:lnTo>
                      <a:pt x="10" y="0"/>
                    </a:lnTo>
                    <a:lnTo>
                      <a:pt x="30" y="0"/>
                    </a:lnTo>
                    <a:lnTo>
                      <a:pt x="36" y="3"/>
                    </a:lnTo>
                    <a:lnTo>
                      <a:pt x="40" y="6"/>
                    </a:lnTo>
                    <a:lnTo>
                      <a:pt x="40" y="12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46" name="Line 850"/>
              <p:cNvSpPr>
                <a:spLocks noChangeShapeType="1"/>
              </p:cNvSpPr>
              <p:nvPr/>
            </p:nvSpPr>
            <p:spPr bwMode="auto">
              <a:xfrm flipH="1" flipV="1">
                <a:off x="5346" y="10843"/>
                <a:ext cx="13" cy="6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47" name="Line 851"/>
              <p:cNvSpPr>
                <a:spLocks noChangeShapeType="1"/>
              </p:cNvSpPr>
              <p:nvPr/>
            </p:nvSpPr>
            <p:spPr bwMode="auto">
              <a:xfrm flipH="1">
                <a:off x="5359" y="10849"/>
                <a:ext cx="13" cy="55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48" name="Line 852"/>
              <p:cNvSpPr>
                <a:spLocks noChangeShapeType="1"/>
              </p:cNvSpPr>
              <p:nvPr/>
            </p:nvSpPr>
            <p:spPr bwMode="auto">
              <a:xfrm flipH="1" flipV="1">
                <a:off x="5372" y="10849"/>
                <a:ext cx="13" cy="55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49" name="Line 853"/>
              <p:cNvSpPr>
                <a:spLocks noChangeShapeType="1"/>
              </p:cNvSpPr>
              <p:nvPr/>
            </p:nvSpPr>
            <p:spPr bwMode="auto">
              <a:xfrm flipH="1">
                <a:off x="5385" y="10843"/>
                <a:ext cx="10" cy="6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50" name="Freeform 854"/>
              <p:cNvSpPr>
                <a:spLocks/>
              </p:cNvSpPr>
              <p:nvPr/>
            </p:nvSpPr>
            <p:spPr bwMode="auto">
              <a:xfrm>
                <a:off x="5421" y="10843"/>
                <a:ext cx="20" cy="61"/>
              </a:xfrm>
              <a:custGeom>
                <a:avLst/>
                <a:gdLst/>
                <a:ahLst/>
                <a:cxnLst>
                  <a:cxn ang="0">
                    <a:pos x="0" y="61"/>
                  </a:cxn>
                  <a:cxn ang="0">
                    <a:pos x="20" y="61"/>
                  </a:cxn>
                  <a:cxn ang="0">
                    <a:pos x="10" y="61"/>
                  </a:cxn>
                  <a:cxn ang="0">
                    <a:pos x="10" y="0"/>
                  </a:cxn>
                </a:cxnLst>
                <a:rect l="0" t="0" r="r" b="b"/>
                <a:pathLst>
                  <a:path w="20" h="61">
                    <a:moveTo>
                      <a:pt x="0" y="61"/>
                    </a:moveTo>
                    <a:lnTo>
                      <a:pt x="20" y="61"/>
                    </a:lnTo>
                    <a:lnTo>
                      <a:pt x="10" y="61"/>
                    </a:lnTo>
                    <a:lnTo>
                      <a:pt x="10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51" name="Line 855"/>
              <p:cNvSpPr>
                <a:spLocks noChangeShapeType="1"/>
              </p:cNvSpPr>
              <p:nvPr/>
            </p:nvSpPr>
            <p:spPr bwMode="auto">
              <a:xfrm>
                <a:off x="5421" y="10843"/>
                <a:ext cx="2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52" name="Line 856"/>
              <p:cNvSpPr>
                <a:spLocks noChangeShapeType="1"/>
              </p:cNvSpPr>
              <p:nvPr/>
            </p:nvSpPr>
            <p:spPr bwMode="auto">
              <a:xfrm flipV="1">
                <a:off x="5490" y="10843"/>
                <a:ext cx="1" cy="6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53" name="Line 857"/>
              <p:cNvSpPr>
                <a:spLocks noChangeShapeType="1"/>
              </p:cNvSpPr>
              <p:nvPr/>
            </p:nvSpPr>
            <p:spPr bwMode="auto">
              <a:xfrm>
                <a:off x="5470" y="10843"/>
                <a:ext cx="4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54" name="Freeform 858"/>
              <p:cNvSpPr>
                <a:spLocks/>
              </p:cNvSpPr>
              <p:nvPr/>
            </p:nvSpPr>
            <p:spPr bwMode="auto">
              <a:xfrm>
                <a:off x="5529" y="10843"/>
                <a:ext cx="43" cy="52"/>
              </a:xfrm>
              <a:custGeom>
                <a:avLst/>
                <a:gdLst/>
                <a:ahLst/>
                <a:cxnLst>
                  <a:cxn ang="0">
                    <a:pos x="4" y="52"/>
                  </a:cxn>
                  <a:cxn ang="0">
                    <a:pos x="0" y="43"/>
                  </a:cxn>
                  <a:cxn ang="0">
                    <a:pos x="0" y="18"/>
                  </a:cxn>
                  <a:cxn ang="0">
                    <a:pos x="4" y="6"/>
                  </a:cxn>
                  <a:cxn ang="0">
                    <a:pos x="14" y="0"/>
                  </a:cxn>
                  <a:cxn ang="0">
                    <a:pos x="30" y="0"/>
                  </a:cxn>
                  <a:cxn ang="0">
                    <a:pos x="37" y="3"/>
                  </a:cxn>
                  <a:cxn ang="0">
                    <a:pos x="40" y="9"/>
                  </a:cxn>
                  <a:cxn ang="0">
                    <a:pos x="43" y="15"/>
                  </a:cxn>
                </a:cxnLst>
                <a:rect l="0" t="0" r="r" b="b"/>
                <a:pathLst>
                  <a:path w="43" h="52">
                    <a:moveTo>
                      <a:pt x="4" y="52"/>
                    </a:moveTo>
                    <a:lnTo>
                      <a:pt x="0" y="43"/>
                    </a:lnTo>
                    <a:lnTo>
                      <a:pt x="0" y="18"/>
                    </a:lnTo>
                    <a:lnTo>
                      <a:pt x="4" y="6"/>
                    </a:lnTo>
                    <a:lnTo>
                      <a:pt x="14" y="0"/>
                    </a:lnTo>
                    <a:lnTo>
                      <a:pt x="30" y="0"/>
                    </a:lnTo>
                    <a:lnTo>
                      <a:pt x="37" y="3"/>
                    </a:lnTo>
                    <a:lnTo>
                      <a:pt x="40" y="9"/>
                    </a:lnTo>
                    <a:lnTo>
                      <a:pt x="43" y="15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55" name="Freeform 859"/>
              <p:cNvSpPr>
                <a:spLocks/>
              </p:cNvSpPr>
              <p:nvPr/>
            </p:nvSpPr>
            <p:spPr bwMode="auto">
              <a:xfrm>
                <a:off x="5533" y="10892"/>
                <a:ext cx="39" cy="9"/>
              </a:xfrm>
              <a:custGeom>
                <a:avLst/>
                <a:gdLst/>
                <a:ahLst/>
                <a:cxnLst>
                  <a:cxn ang="0">
                    <a:pos x="39" y="0"/>
                  </a:cxn>
                  <a:cxn ang="0">
                    <a:pos x="36" y="3"/>
                  </a:cxn>
                  <a:cxn ang="0">
                    <a:pos x="33" y="6"/>
                  </a:cxn>
                  <a:cxn ang="0">
                    <a:pos x="26" y="9"/>
                  </a:cxn>
                  <a:cxn ang="0">
                    <a:pos x="10" y="9"/>
                  </a:cxn>
                  <a:cxn ang="0">
                    <a:pos x="0" y="3"/>
                  </a:cxn>
                </a:cxnLst>
                <a:rect l="0" t="0" r="r" b="b"/>
                <a:pathLst>
                  <a:path w="39" h="9">
                    <a:moveTo>
                      <a:pt x="39" y="0"/>
                    </a:moveTo>
                    <a:lnTo>
                      <a:pt x="36" y="3"/>
                    </a:lnTo>
                    <a:lnTo>
                      <a:pt x="33" y="6"/>
                    </a:lnTo>
                    <a:lnTo>
                      <a:pt x="26" y="9"/>
                    </a:lnTo>
                    <a:lnTo>
                      <a:pt x="10" y="9"/>
                    </a:lnTo>
                    <a:lnTo>
                      <a:pt x="0" y="3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56" name="Line 860"/>
              <p:cNvSpPr>
                <a:spLocks noChangeShapeType="1"/>
              </p:cNvSpPr>
              <p:nvPr/>
            </p:nvSpPr>
            <p:spPr bwMode="auto">
              <a:xfrm flipV="1">
                <a:off x="5592" y="10843"/>
                <a:ext cx="1" cy="6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57" name="Line 861"/>
              <p:cNvSpPr>
                <a:spLocks noChangeShapeType="1"/>
              </p:cNvSpPr>
              <p:nvPr/>
            </p:nvSpPr>
            <p:spPr bwMode="auto">
              <a:xfrm>
                <a:off x="5592" y="10874"/>
                <a:ext cx="3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58" name="Line 862"/>
              <p:cNvSpPr>
                <a:spLocks noChangeShapeType="1"/>
              </p:cNvSpPr>
              <p:nvPr/>
            </p:nvSpPr>
            <p:spPr bwMode="auto">
              <a:xfrm>
                <a:off x="5628" y="10843"/>
                <a:ext cx="1" cy="6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59" name="Freeform 863"/>
              <p:cNvSpPr>
                <a:spLocks/>
              </p:cNvSpPr>
              <p:nvPr/>
            </p:nvSpPr>
            <p:spPr bwMode="auto">
              <a:xfrm>
                <a:off x="5543" y="10336"/>
                <a:ext cx="32" cy="49"/>
              </a:xfrm>
              <a:custGeom>
                <a:avLst/>
                <a:gdLst/>
                <a:ahLst/>
                <a:cxnLst>
                  <a:cxn ang="0">
                    <a:pos x="3" y="46"/>
                  </a:cxn>
                  <a:cxn ang="0">
                    <a:pos x="6" y="49"/>
                  </a:cxn>
                  <a:cxn ang="0">
                    <a:pos x="9" y="49"/>
                  </a:cxn>
                  <a:cxn ang="0">
                    <a:pos x="23" y="49"/>
                  </a:cxn>
                  <a:cxn ang="0">
                    <a:pos x="29" y="49"/>
                  </a:cxn>
                  <a:cxn ang="0">
                    <a:pos x="29" y="46"/>
                  </a:cxn>
                  <a:cxn ang="0">
                    <a:pos x="32" y="43"/>
                  </a:cxn>
                  <a:cxn ang="0">
                    <a:pos x="32" y="40"/>
                  </a:cxn>
                  <a:cxn ang="0">
                    <a:pos x="32" y="34"/>
                  </a:cxn>
                  <a:cxn ang="0">
                    <a:pos x="32" y="16"/>
                  </a:cxn>
                  <a:cxn ang="0">
                    <a:pos x="32" y="12"/>
                  </a:cxn>
                  <a:cxn ang="0">
                    <a:pos x="32" y="9"/>
                  </a:cxn>
                  <a:cxn ang="0">
                    <a:pos x="29" y="3"/>
                  </a:cxn>
                  <a:cxn ang="0">
                    <a:pos x="29" y="0"/>
                  </a:cxn>
                  <a:cxn ang="0">
                    <a:pos x="23" y="0"/>
                  </a:cxn>
                  <a:cxn ang="0">
                    <a:pos x="9" y="0"/>
                  </a:cxn>
                  <a:cxn ang="0">
                    <a:pos x="6" y="0"/>
                  </a:cxn>
                  <a:cxn ang="0">
                    <a:pos x="3" y="3"/>
                  </a:cxn>
                  <a:cxn ang="0">
                    <a:pos x="0" y="9"/>
                  </a:cxn>
                  <a:cxn ang="0">
                    <a:pos x="0" y="12"/>
                  </a:cxn>
                  <a:cxn ang="0">
                    <a:pos x="0" y="16"/>
                  </a:cxn>
                  <a:cxn ang="0">
                    <a:pos x="0" y="34"/>
                  </a:cxn>
                  <a:cxn ang="0">
                    <a:pos x="0" y="40"/>
                  </a:cxn>
                  <a:cxn ang="0">
                    <a:pos x="0" y="43"/>
                  </a:cxn>
                  <a:cxn ang="0">
                    <a:pos x="3" y="46"/>
                  </a:cxn>
                </a:cxnLst>
                <a:rect l="0" t="0" r="r" b="b"/>
                <a:pathLst>
                  <a:path w="32" h="49">
                    <a:moveTo>
                      <a:pt x="3" y="46"/>
                    </a:moveTo>
                    <a:lnTo>
                      <a:pt x="6" y="49"/>
                    </a:lnTo>
                    <a:lnTo>
                      <a:pt x="9" y="49"/>
                    </a:lnTo>
                    <a:lnTo>
                      <a:pt x="23" y="49"/>
                    </a:lnTo>
                    <a:lnTo>
                      <a:pt x="29" y="49"/>
                    </a:lnTo>
                    <a:lnTo>
                      <a:pt x="29" y="46"/>
                    </a:lnTo>
                    <a:lnTo>
                      <a:pt x="32" y="43"/>
                    </a:lnTo>
                    <a:lnTo>
                      <a:pt x="32" y="40"/>
                    </a:lnTo>
                    <a:lnTo>
                      <a:pt x="32" y="34"/>
                    </a:lnTo>
                    <a:lnTo>
                      <a:pt x="32" y="16"/>
                    </a:lnTo>
                    <a:lnTo>
                      <a:pt x="32" y="12"/>
                    </a:lnTo>
                    <a:lnTo>
                      <a:pt x="32" y="9"/>
                    </a:lnTo>
                    <a:lnTo>
                      <a:pt x="29" y="3"/>
                    </a:lnTo>
                    <a:lnTo>
                      <a:pt x="29" y="0"/>
                    </a:lnTo>
                    <a:lnTo>
                      <a:pt x="23" y="0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3" y="3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34"/>
                    </a:lnTo>
                    <a:lnTo>
                      <a:pt x="0" y="40"/>
                    </a:lnTo>
                    <a:lnTo>
                      <a:pt x="0" y="43"/>
                    </a:lnTo>
                    <a:lnTo>
                      <a:pt x="3" y="46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60" name="Freeform 864"/>
              <p:cNvSpPr>
                <a:spLocks/>
              </p:cNvSpPr>
              <p:nvPr/>
            </p:nvSpPr>
            <p:spPr bwMode="auto">
              <a:xfrm>
                <a:off x="5598" y="10336"/>
                <a:ext cx="30" cy="49"/>
              </a:xfrm>
              <a:custGeom>
                <a:avLst/>
                <a:gdLst/>
                <a:ahLst/>
                <a:cxnLst>
                  <a:cxn ang="0">
                    <a:pos x="0" y="49"/>
                  </a:cxn>
                  <a:cxn ang="0">
                    <a:pos x="0" y="0"/>
                  </a:cxn>
                  <a:cxn ang="0">
                    <a:pos x="30" y="49"/>
                  </a:cxn>
                  <a:cxn ang="0">
                    <a:pos x="30" y="0"/>
                  </a:cxn>
                </a:cxnLst>
                <a:rect l="0" t="0" r="r" b="b"/>
                <a:pathLst>
                  <a:path w="30" h="49">
                    <a:moveTo>
                      <a:pt x="0" y="49"/>
                    </a:moveTo>
                    <a:lnTo>
                      <a:pt x="0" y="0"/>
                    </a:lnTo>
                    <a:lnTo>
                      <a:pt x="30" y="49"/>
                    </a:lnTo>
                    <a:lnTo>
                      <a:pt x="30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61" name="Freeform 865"/>
              <p:cNvSpPr>
                <a:spLocks/>
              </p:cNvSpPr>
              <p:nvPr/>
            </p:nvSpPr>
            <p:spPr bwMode="auto">
              <a:xfrm>
                <a:off x="5838" y="10837"/>
                <a:ext cx="32" cy="52"/>
              </a:xfrm>
              <a:custGeom>
                <a:avLst/>
                <a:gdLst/>
                <a:ahLst/>
                <a:cxnLst>
                  <a:cxn ang="0">
                    <a:pos x="3" y="49"/>
                  </a:cxn>
                  <a:cxn ang="0">
                    <a:pos x="6" y="49"/>
                  </a:cxn>
                  <a:cxn ang="0">
                    <a:pos x="9" y="52"/>
                  </a:cxn>
                  <a:cxn ang="0">
                    <a:pos x="23" y="52"/>
                  </a:cxn>
                  <a:cxn ang="0">
                    <a:pos x="26" y="49"/>
                  </a:cxn>
                  <a:cxn ang="0">
                    <a:pos x="29" y="49"/>
                  </a:cxn>
                  <a:cxn ang="0">
                    <a:pos x="32" y="43"/>
                  </a:cxn>
                  <a:cxn ang="0">
                    <a:pos x="32" y="40"/>
                  </a:cxn>
                  <a:cxn ang="0">
                    <a:pos x="32" y="37"/>
                  </a:cxn>
                  <a:cxn ang="0">
                    <a:pos x="32" y="15"/>
                  </a:cxn>
                  <a:cxn ang="0">
                    <a:pos x="32" y="12"/>
                  </a:cxn>
                  <a:cxn ang="0">
                    <a:pos x="32" y="9"/>
                  </a:cxn>
                  <a:cxn ang="0">
                    <a:pos x="29" y="6"/>
                  </a:cxn>
                  <a:cxn ang="0">
                    <a:pos x="26" y="3"/>
                  </a:cxn>
                  <a:cxn ang="0">
                    <a:pos x="23" y="0"/>
                  </a:cxn>
                  <a:cxn ang="0">
                    <a:pos x="9" y="0"/>
                  </a:cxn>
                  <a:cxn ang="0">
                    <a:pos x="6" y="3"/>
                  </a:cxn>
                  <a:cxn ang="0">
                    <a:pos x="3" y="6"/>
                  </a:cxn>
                  <a:cxn ang="0">
                    <a:pos x="0" y="9"/>
                  </a:cxn>
                  <a:cxn ang="0">
                    <a:pos x="0" y="12"/>
                  </a:cxn>
                  <a:cxn ang="0">
                    <a:pos x="0" y="15"/>
                  </a:cxn>
                  <a:cxn ang="0">
                    <a:pos x="0" y="37"/>
                  </a:cxn>
                  <a:cxn ang="0">
                    <a:pos x="0" y="40"/>
                  </a:cxn>
                  <a:cxn ang="0">
                    <a:pos x="0" y="43"/>
                  </a:cxn>
                  <a:cxn ang="0">
                    <a:pos x="3" y="49"/>
                  </a:cxn>
                </a:cxnLst>
                <a:rect l="0" t="0" r="r" b="b"/>
                <a:pathLst>
                  <a:path w="32" h="52">
                    <a:moveTo>
                      <a:pt x="3" y="49"/>
                    </a:moveTo>
                    <a:lnTo>
                      <a:pt x="6" y="49"/>
                    </a:lnTo>
                    <a:lnTo>
                      <a:pt x="9" y="52"/>
                    </a:lnTo>
                    <a:lnTo>
                      <a:pt x="23" y="52"/>
                    </a:lnTo>
                    <a:lnTo>
                      <a:pt x="26" y="49"/>
                    </a:lnTo>
                    <a:lnTo>
                      <a:pt x="29" y="49"/>
                    </a:lnTo>
                    <a:lnTo>
                      <a:pt x="32" y="43"/>
                    </a:lnTo>
                    <a:lnTo>
                      <a:pt x="32" y="40"/>
                    </a:lnTo>
                    <a:lnTo>
                      <a:pt x="32" y="37"/>
                    </a:lnTo>
                    <a:lnTo>
                      <a:pt x="32" y="15"/>
                    </a:lnTo>
                    <a:lnTo>
                      <a:pt x="32" y="12"/>
                    </a:lnTo>
                    <a:lnTo>
                      <a:pt x="32" y="9"/>
                    </a:lnTo>
                    <a:lnTo>
                      <a:pt x="29" y="6"/>
                    </a:lnTo>
                    <a:lnTo>
                      <a:pt x="26" y="3"/>
                    </a:lnTo>
                    <a:lnTo>
                      <a:pt x="23" y="0"/>
                    </a:lnTo>
                    <a:lnTo>
                      <a:pt x="9" y="0"/>
                    </a:lnTo>
                    <a:lnTo>
                      <a:pt x="6" y="3"/>
                    </a:lnTo>
                    <a:lnTo>
                      <a:pt x="3" y="6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37"/>
                    </a:lnTo>
                    <a:lnTo>
                      <a:pt x="0" y="40"/>
                    </a:lnTo>
                    <a:lnTo>
                      <a:pt x="0" y="43"/>
                    </a:lnTo>
                    <a:lnTo>
                      <a:pt x="3" y="49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62" name="Freeform 866"/>
              <p:cNvSpPr>
                <a:spLocks/>
              </p:cNvSpPr>
              <p:nvPr/>
            </p:nvSpPr>
            <p:spPr bwMode="auto">
              <a:xfrm>
                <a:off x="5890" y="10837"/>
                <a:ext cx="29" cy="52"/>
              </a:xfrm>
              <a:custGeom>
                <a:avLst/>
                <a:gdLst/>
                <a:ahLst/>
                <a:cxnLst>
                  <a:cxn ang="0">
                    <a:pos x="0" y="52"/>
                  </a:cxn>
                  <a:cxn ang="0">
                    <a:pos x="0" y="0"/>
                  </a:cxn>
                  <a:cxn ang="0">
                    <a:pos x="29" y="0"/>
                  </a:cxn>
                </a:cxnLst>
                <a:rect l="0" t="0" r="r" b="b"/>
                <a:pathLst>
                  <a:path w="29" h="52">
                    <a:moveTo>
                      <a:pt x="0" y="52"/>
                    </a:moveTo>
                    <a:lnTo>
                      <a:pt x="0" y="0"/>
                    </a:lnTo>
                    <a:lnTo>
                      <a:pt x="29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63" name="Line 867"/>
              <p:cNvSpPr>
                <a:spLocks noChangeShapeType="1"/>
              </p:cNvSpPr>
              <p:nvPr/>
            </p:nvSpPr>
            <p:spPr bwMode="auto">
              <a:xfrm flipH="1">
                <a:off x="5890" y="10861"/>
                <a:ext cx="2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64" name="Freeform 868"/>
              <p:cNvSpPr>
                <a:spLocks/>
              </p:cNvSpPr>
              <p:nvPr/>
            </p:nvSpPr>
            <p:spPr bwMode="auto">
              <a:xfrm>
                <a:off x="5942" y="10837"/>
                <a:ext cx="30" cy="52"/>
              </a:xfrm>
              <a:custGeom>
                <a:avLst/>
                <a:gdLst/>
                <a:ahLst/>
                <a:cxnLst>
                  <a:cxn ang="0">
                    <a:pos x="0" y="52"/>
                  </a:cxn>
                  <a:cxn ang="0">
                    <a:pos x="0" y="0"/>
                  </a:cxn>
                  <a:cxn ang="0">
                    <a:pos x="30" y="0"/>
                  </a:cxn>
                </a:cxnLst>
                <a:rect l="0" t="0" r="r" b="b"/>
                <a:pathLst>
                  <a:path w="30" h="52">
                    <a:moveTo>
                      <a:pt x="0" y="52"/>
                    </a:moveTo>
                    <a:lnTo>
                      <a:pt x="0" y="0"/>
                    </a:lnTo>
                    <a:lnTo>
                      <a:pt x="30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65" name="Line 869"/>
              <p:cNvSpPr>
                <a:spLocks noChangeShapeType="1"/>
              </p:cNvSpPr>
              <p:nvPr/>
            </p:nvSpPr>
            <p:spPr bwMode="auto">
              <a:xfrm flipH="1">
                <a:off x="5942" y="10861"/>
                <a:ext cx="27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66" name="Line 870"/>
              <p:cNvSpPr>
                <a:spLocks noChangeShapeType="1"/>
              </p:cNvSpPr>
              <p:nvPr/>
            </p:nvSpPr>
            <p:spPr bwMode="auto">
              <a:xfrm flipV="1">
                <a:off x="4920" y="11672"/>
                <a:ext cx="1" cy="49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67" name="Line 871"/>
              <p:cNvSpPr>
                <a:spLocks noChangeShapeType="1"/>
              </p:cNvSpPr>
              <p:nvPr/>
            </p:nvSpPr>
            <p:spPr bwMode="auto">
              <a:xfrm>
                <a:off x="4920" y="11697"/>
                <a:ext cx="29" cy="1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68" name="Line 872"/>
              <p:cNvSpPr>
                <a:spLocks noChangeShapeType="1"/>
              </p:cNvSpPr>
              <p:nvPr/>
            </p:nvSpPr>
            <p:spPr bwMode="auto">
              <a:xfrm>
                <a:off x="4949" y="11672"/>
                <a:ext cx="1" cy="49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69" name="Line 873"/>
              <p:cNvSpPr>
                <a:spLocks noChangeShapeType="1"/>
              </p:cNvSpPr>
              <p:nvPr/>
            </p:nvSpPr>
            <p:spPr bwMode="auto">
              <a:xfrm flipV="1">
                <a:off x="4985" y="11672"/>
                <a:ext cx="1" cy="49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0" name="Line 874"/>
              <p:cNvSpPr>
                <a:spLocks noChangeShapeType="1"/>
              </p:cNvSpPr>
              <p:nvPr/>
            </p:nvSpPr>
            <p:spPr bwMode="auto">
              <a:xfrm>
                <a:off x="4969" y="11672"/>
                <a:ext cx="33" cy="1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1" name="Freeform 875"/>
              <p:cNvSpPr>
                <a:spLocks/>
              </p:cNvSpPr>
              <p:nvPr/>
            </p:nvSpPr>
            <p:spPr bwMode="auto">
              <a:xfrm>
                <a:off x="5018" y="11672"/>
                <a:ext cx="33" cy="49"/>
              </a:xfrm>
              <a:custGeom>
                <a:avLst/>
                <a:gdLst/>
                <a:ahLst/>
                <a:cxnLst>
                  <a:cxn ang="0">
                    <a:pos x="0" y="49"/>
                  </a:cxn>
                  <a:cxn ang="0">
                    <a:pos x="0" y="0"/>
                  </a:cxn>
                  <a:cxn ang="0">
                    <a:pos x="26" y="0"/>
                  </a:cxn>
                  <a:cxn ang="0">
                    <a:pos x="30" y="3"/>
                  </a:cxn>
                  <a:cxn ang="0">
                    <a:pos x="33" y="6"/>
                  </a:cxn>
                  <a:cxn ang="0">
                    <a:pos x="33" y="15"/>
                  </a:cxn>
                  <a:cxn ang="0">
                    <a:pos x="30" y="22"/>
                  </a:cxn>
                  <a:cxn ang="0">
                    <a:pos x="26" y="25"/>
                  </a:cxn>
                  <a:cxn ang="0">
                    <a:pos x="0" y="25"/>
                  </a:cxn>
                </a:cxnLst>
                <a:rect l="0" t="0" r="r" b="b"/>
                <a:pathLst>
                  <a:path w="33" h="49">
                    <a:moveTo>
                      <a:pt x="0" y="49"/>
                    </a:moveTo>
                    <a:lnTo>
                      <a:pt x="0" y="0"/>
                    </a:lnTo>
                    <a:lnTo>
                      <a:pt x="26" y="0"/>
                    </a:lnTo>
                    <a:lnTo>
                      <a:pt x="30" y="3"/>
                    </a:lnTo>
                    <a:lnTo>
                      <a:pt x="33" y="6"/>
                    </a:lnTo>
                    <a:lnTo>
                      <a:pt x="33" y="15"/>
                    </a:lnTo>
                    <a:lnTo>
                      <a:pt x="30" y="22"/>
                    </a:lnTo>
                    <a:lnTo>
                      <a:pt x="26" y="25"/>
                    </a:lnTo>
                    <a:lnTo>
                      <a:pt x="0" y="25"/>
                    </a:lnTo>
                  </a:path>
                </a:pathLst>
              </a:custGeom>
              <a:noFill/>
              <a:ln w="508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2" name="Freeform 876"/>
              <p:cNvSpPr>
                <a:spLocks/>
              </p:cNvSpPr>
              <p:nvPr/>
            </p:nvSpPr>
            <p:spPr bwMode="auto">
              <a:xfrm>
                <a:off x="5018" y="11697"/>
                <a:ext cx="33" cy="24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6" y="24"/>
                  </a:cxn>
                  <a:cxn ang="0">
                    <a:pos x="33" y="21"/>
                  </a:cxn>
                  <a:cxn ang="0">
                    <a:pos x="33" y="18"/>
                  </a:cxn>
                  <a:cxn ang="0">
                    <a:pos x="33" y="9"/>
                  </a:cxn>
                  <a:cxn ang="0">
                    <a:pos x="30" y="3"/>
                  </a:cxn>
                  <a:cxn ang="0">
                    <a:pos x="26" y="0"/>
                  </a:cxn>
                </a:cxnLst>
                <a:rect l="0" t="0" r="r" b="b"/>
                <a:pathLst>
                  <a:path w="33" h="24">
                    <a:moveTo>
                      <a:pt x="0" y="24"/>
                    </a:moveTo>
                    <a:lnTo>
                      <a:pt x="26" y="24"/>
                    </a:lnTo>
                    <a:lnTo>
                      <a:pt x="33" y="21"/>
                    </a:lnTo>
                    <a:lnTo>
                      <a:pt x="33" y="18"/>
                    </a:lnTo>
                    <a:lnTo>
                      <a:pt x="33" y="9"/>
                    </a:lnTo>
                    <a:lnTo>
                      <a:pt x="30" y="3"/>
                    </a:lnTo>
                    <a:lnTo>
                      <a:pt x="26" y="0"/>
                    </a:lnTo>
                  </a:path>
                </a:pathLst>
              </a:custGeom>
              <a:noFill/>
              <a:ln w="508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3" name="Line 877"/>
              <p:cNvSpPr>
                <a:spLocks noChangeShapeType="1"/>
              </p:cNvSpPr>
              <p:nvPr/>
            </p:nvSpPr>
            <p:spPr bwMode="auto">
              <a:xfrm flipV="1">
                <a:off x="4920" y="11122"/>
                <a:ext cx="1" cy="49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4" name="Line 878"/>
              <p:cNvSpPr>
                <a:spLocks noChangeShapeType="1"/>
              </p:cNvSpPr>
              <p:nvPr/>
            </p:nvSpPr>
            <p:spPr bwMode="auto">
              <a:xfrm>
                <a:off x="4920" y="11144"/>
                <a:ext cx="29" cy="1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5" name="Line 879"/>
              <p:cNvSpPr>
                <a:spLocks noChangeShapeType="1"/>
              </p:cNvSpPr>
              <p:nvPr/>
            </p:nvSpPr>
            <p:spPr bwMode="auto">
              <a:xfrm>
                <a:off x="4949" y="11122"/>
                <a:ext cx="1" cy="49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6" name="Line 880"/>
              <p:cNvSpPr>
                <a:spLocks noChangeShapeType="1"/>
              </p:cNvSpPr>
              <p:nvPr/>
            </p:nvSpPr>
            <p:spPr bwMode="auto">
              <a:xfrm flipV="1">
                <a:off x="4985" y="11122"/>
                <a:ext cx="1" cy="49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7" name="Line 881"/>
              <p:cNvSpPr>
                <a:spLocks noChangeShapeType="1"/>
              </p:cNvSpPr>
              <p:nvPr/>
            </p:nvSpPr>
            <p:spPr bwMode="auto">
              <a:xfrm>
                <a:off x="4969" y="11122"/>
                <a:ext cx="33" cy="1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8" name="Freeform 882"/>
              <p:cNvSpPr>
                <a:spLocks/>
              </p:cNvSpPr>
              <p:nvPr/>
            </p:nvSpPr>
            <p:spPr bwMode="auto">
              <a:xfrm>
                <a:off x="5015" y="11122"/>
                <a:ext cx="43" cy="49"/>
              </a:xfrm>
              <a:custGeom>
                <a:avLst/>
                <a:gdLst/>
                <a:ahLst/>
                <a:cxnLst>
                  <a:cxn ang="0">
                    <a:pos x="0" y="49"/>
                  </a:cxn>
                  <a:cxn ang="0">
                    <a:pos x="20" y="0"/>
                  </a:cxn>
                  <a:cxn ang="0">
                    <a:pos x="23" y="0"/>
                  </a:cxn>
                  <a:cxn ang="0">
                    <a:pos x="43" y="49"/>
                  </a:cxn>
                </a:cxnLst>
                <a:rect l="0" t="0" r="r" b="b"/>
                <a:pathLst>
                  <a:path w="43" h="49">
                    <a:moveTo>
                      <a:pt x="0" y="49"/>
                    </a:moveTo>
                    <a:lnTo>
                      <a:pt x="20" y="0"/>
                    </a:lnTo>
                    <a:lnTo>
                      <a:pt x="23" y="0"/>
                    </a:lnTo>
                    <a:lnTo>
                      <a:pt x="43" y="49"/>
                    </a:lnTo>
                  </a:path>
                </a:pathLst>
              </a:custGeom>
              <a:noFill/>
              <a:ln w="508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9" name="Line 883"/>
              <p:cNvSpPr>
                <a:spLocks noChangeShapeType="1"/>
              </p:cNvSpPr>
              <p:nvPr/>
            </p:nvSpPr>
            <p:spPr bwMode="auto">
              <a:xfrm flipH="1">
                <a:off x="5021" y="11156"/>
                <a:ext cx="30" cy="1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0" name="Freeform 884"/>
              <p:cNvSpPr>
                <a:spLocks/>
              </p:cNvSpPr>
              <p:nvPr/>
            </p:nvSpPr>
            <p:spPr bwMode="auto">
              <a:xfrm>
                <a:off x="5500" y="9869"/>
                <a:ext cx="33" cy="53"/>
              </a:xfrm>
              <a:custGeom>
                <a:avLst/>
                <a:gdLst/>
                <a:ahLst/>
                <a:cxnLst>
                  <a:cxn ang="0">
                    <a:pos x="3" y="46"/>
                  </a:cxn>
                  <a:cxn ang="0">
                    <a:pos x="7" y="50"/>
                  </a:cxn>
                  <a:cxn ang="0">
                    <a:pos x="10" y="53"/>
                  </a:cxn>
                  <a:cxn ang="0">
                    <a:pos x="23" y="53"/>
                  </a:cxn>
                  <a:cxn ang="0">
                    <a:pos x="26" y="50"/>
                  </a:cxn>
                  <a:cxn ang="0">
                    <a:pos x="29" y="46"/>
                  </a:cxn>
                  <a:cxn ang="0">
                    <a:pos x="33" y="43"/>
                  </a:cxn>
                  <a:cxn ang="0">
                    <a:pos x="33" y="40"/>
                  </a:cxn>
                  <a:cxn ang="0">
                    <a:pos x="33" y="37"/>
                  </a:cxn>
                  <a:cxn ang="0">
                    <a:pos x="33" y="16"/>
                  </a:cxn>
                  <a:cxn ang="0">
                    <a:pos x="33" y="13"/>
                  </a:cxn>
                  <a:cxn ang="0">
                    <a:pos x="33" y="10"/>
                  </a:cxn>
                  <a:cxn ang="0">
                    <a:pos x="29" y="7"/>
                  </a:cxn>
                  <a:cxn ang="0">
                    <a:pos x="26" y="3"/>
                  </a:cxn>
                  <a:cxn ang="0">
                    <a:pos x="23" y="0"/>
                  </a:cxn>
                  <a:cxn ang="0">
                    <a:pos x="10" y="0"/>
                  </a:cxn>
                  <a:cxn ang="0">
                    <a:pos x="7" y="3"/>
                  </a:cxn>
                  <a:cxn ang="0">
                    <a:pos x="3" y="7"/>
                  </a:cxn>
                  <a:cxn ang="0">
                    <a:pos x="0" y="10"/>
                  </a:cxn>
                  <a:cxn ang="0">
                    <a:pos x="0" y="13"/>
                  </a:cxn>
                  <a:cxn ang="0">
                    <a:pos x="0" y="16"/>
                  </a:cxn>
                  <a:cxn ang="0">
                    <a:pos x="0" y="37"/>
                  </a:cxn>
                  <a:cxn ang="0">
                    <a:pos x="0" y="40"/>
                  </a:cxn>
                  <a:cxn ang="0">
                    <a:pos x="0" y="43"/>
                  </a:cxn>
                  <a:cxn ang="0">
                    <a:pos x="3" y="46"/>
                  </a:cxn>
                </a:cxnLst>
                <a:rect l="0" t="0" r="r" b="b"/>
                <a:pathLst>
                  <a:path w="33" h="53">
                    <a:moveTo>
                      <a:pt x="3" y="46"/>
                    </a:moveTo>
                    <a:lnTo>
                      <a:pt x="7" y="50"/>
                    </a:lnTo>
                    <a:lnTo>
                      <a:pt x="10" y="53"/>
                    </a:lnTo>
                    <a:lnTo>
                      <a:pt x="23" y="53"/>
                    </a:lnTo>
                    <a:lnTo>
                      <a:pt x="26" y="50"/>
                    </a:lnTo>
                    <a:lnTo>
                      <a:pt x="29" y="46"/>
                    </a:lnTo>
                    <a:lnTo>
                      <a:pt x="33" y="43"/>
                    </a:lnTo>
                    <a:lnTo>
                      <a:pt x="33" y="40"/>
                    </a:lnTo>
                    <a:lnTo>
                      <a:pt x="33" y="37"/>
                    </a:lnTo>
                    <a:lnTo>
                      <a:pt x="33" y="16"/>
                    </a:lnTo>
                    <a:lnTo>
                      <a:pt x="33" y="13"/>
                    </a:lnTo>
                    <a:lnTo>
                      <a:pt x="33" y="10"/>
                    </a:lnTo>
                    <a:lnTo>
                      <a:pt x="29" y="7"/>
                    </a:lnTo>
                    <a:lnTo>
                      <a:pt x="26" y="3"/>
                    </a:lnTo>
                    <a:lnTo>
                      <a:pt x="23" y="0"/>
                    </a:lnTo>
                    <a:lnTo>
                      <a:pt x="10" y="0"/>
                    </a:lnTo>
                    <a:lnTo>
                      <a:pt x="7" y="3"/>
                    </a:lnTo>
                    <a:lnTo>
                      <a:pt x="3" y="7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0" y="16"/>
                    </a:lnTo>
                    <a:lnTo>
                      <a:pt x="0" y="37"/>
                    </a:lnTo>
                    <a:lnTo>
                      <a:pt x="0" y="40"/>
                    </a:lnTo>
                    <a:lnTo>
                      <a:pt x="0" y="43"/>
                    </a:lnTo>
                    <a:lnTo>
                      <a:pt x="3" y="46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1" name="Freeform 885"/>
              <p:cNvSpPr>
                <a:spLocks/>
              </p:cNvSpPr>
              <p:nvPr/>
            </p:nvSpPr>
            <p:spPr bwMode="auto">
              <a:xfrm>
                <a:off x="5552" y="9869"/>
                <a:ext cx="33" cy="53"/>
              </a:xfrm>
              <a:custGeom>
                <a:avLst/>
                <a:gdLst/>
                <a:ahLst/>
                <a:cxnLst>
                  <a:cxn ang="0">
                    <a:pos x="0" y="53"/>
                  </a:cxn>
                  <a:cxn ang="0">
                    <a:pos x="0" y="0"/>
                  </a:cxn>
                  <a:cxn ang="0">
                    <a:pos x="33" y="53"/>
                  </a:cxn>
                  <a:cxn ang="0">
                    <a:pos x="33" y="0"/>
                  </a:cxn>
                </a:cxnLst>
                <a:rect l="0" t="0" r="r" b="b"/>
                <a:pathLst>
                  <a:path w="33" h="53">
                    <a:moveTo>
                      <a:pt x="0" y="53"/>
                    </a:moveTo>
                    <a:lnTo>
                      <a:pt x="0" y="0"/>
                    </a:lnTo>
                    <a:lnTo>
                      <a:pt x="33" y="53"/>
                    </a:lnTo>
                    <a:lnTo>
                      <a:pt x="33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2" name="Line 886"/>
              <p:cNvSpPr>
                <a:spLocks noChangeShapeType="1"/>
              </p:cNvSpPr>
              <p:nvPr/>
            </p:nvSpPr>
            <p:spPr bwMode="auto">
              <a:xfrm flipV="1">
                <a:off x="5893" y="5619"/>
                <a:ext cx="1" cy="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3" name="Freeform 887"/>
              <p:cNvSpPr>
                <a:spLocks/>
              </p:cNvSpPr>
              <p:nvPr/>
            </p:nvSpPr>
            <p:spPr bwMode="auto">
              <a:xfrm>
                <a:off x="5893" y="5585"/>
                <a:ext cx="30" cy="43"/>
              </a:xfrm>
              <a:custGeom>
                <a:avLst/>
                <a:gdLst/>
                <a:ahLst/>
                <a:cxnLst>
                  <a:cxn ang="0">
                    <a:pos x="0" y="40"/>
                  </a:cxn>
                  <a:cxn ang="0">
                    <a:pos x="4" y="43"/>
                  </a:cxn>
                  <a:cxn ang="0">
                    <a:pos x="7" y="43"/>
                  </a:cxn>
                  <a:cxn ang="0">
                    <a:pos x="23" y="43"/>
                  </a:cxn>
                  <a:cxn ang="0">
                    <a:pos x="26" y="43"/>
                  </a:cxn>
                  <a:cxn ang="0">
                    <a:pos x="30" y="37"/>
                  </a:cxn>
                  <a:cxn ang="0">
                    <a:pos x="30" y="31"/>
                  </a:cxn>
                  <a:cxn ang="0">
                    <a:pos x="26" y="25"/>
                  </a:cxn>
                  <a:cxn ang="0">
                    <a:pos x="23" y="22"/>
                  </a:cxn>
                  <a:cxn ang="0">
                    <a:pos x="7" y="22"/>
                  </a:cxn>
                  <a:cxn ang="0">
                    <a:pos x="4" y="19"/>
                  </a:cxn>
                  <a:cxn ang="0">
                    <a:pos x="0" y="16"/>
                  </a:cxn>
                  <a:cxn ang="0">
                    <a:pos x="0" y="10"/>
                  </a:cxn>
                  <a:cxn ang="0">
                    <a:pos x="4" y="4"/>
                  </a:cxn>
                  <a:cxn ang="0">
                    <a:pos x="7" y="0"/>
                  </a:cxn>
                  <a:cxn ang="0">
                    <a:pos x="20" y="0"/>
                  </a:cxn>
                  <a:cxn ang="0">
                    <a:pos x="23" y="4"/>
                  </a:cxn>
                  <a:cxn ang="0">
                    <a:pos x="26" y="7"/>
                  </a:cxn>
                  <a:cxn ang="0">
                    <a:pos x="26" y="10"/>
                  </a:cxn>
                </a:cxnLst>
                <a:rect l="0" t="0" r="r" b="b"/>
                <a:pathLst>
                  <a:path w="30" h="43">
                    <a:moveTo>
                      <a:pt x="0" y="40"/>
                    </a:moveTo>
                    <a:lnTo>
                      <a:pt x="4" y="43"/>
                    </a:lnTo>
                    <a:lnTo>
                      <a:pt x="7" y="43"/>
                    </a:lnTo>
                    <a:lnTo>
                      <a:pt x="23" y="43"/>
                    </a:lnTo>
                    <a:lnTo>
                      <a:pt x="26" y="43"/>
                    </a:lnTo>
                    <a:lnTo>
                      <a:pt x="30" y="37"/>
                    </a:lnTo>
                    <a:lnTo>
                      <a:pt x="30" y="31"/>
                    </a:lnTo>
                    <a:lnTo>
                      <a:pt x="26" y="25"/>
                    </a:lnTo>
                    <a:lnTo>
                      <a:pt x="23" y="22"/>
                    </a:lnTo>
                    <a:lnTo>
                      <a:pt x="7" y="22"/>
                    </a:lnTo>
                    <a:lnTo>
                      <a:pt x="4" y="19"/>
                    </a:lnTo>
                    <a:lnTo>
                      <a:pt x="0" y="16"/>
                    </a:lnTo>
                    <a:lnTo>
                      <a:pt x="0" y="10"/>
                    </a:lnTo>
                    <a:lnTo>
                      <a:pt x="4" y="4"/>
                    </a:lnTo>
                    <a:lnTo>
                      <a:pt x="7" y="0"/>
                    </a:lnTo>
                    <a:lnTo>
                      <a:pt x="20" y="0"/>
                    </a:lnTo>
                    <a:lnTo>
                      <a:pt x="23" y="4"/>
                    </a:lnTo>
                    <a:lnTo>
                      <a:pt x="26" y="7"/>
                    </a:lnTo>
                    <a:lnTo>
                      <a:pt x="26" y="1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4" name="Freeform 888"/>
              <p:cNvSpPr>
                <a:spLocks/>
              </p:cNvSpPr>
              <p:nvPr/>
            </p:nvSpPr>
            <p:spPr bwMode="auto">
              <a:xfrm>
                <a:off x="5939" y="5585"/>
                <a:ext cx="26" cy="43"/>
              </a:xfrm>
              <a:custGeom>
                <a:avLst/>
                <a:gdLst/>
                <a:ahLst/>
                <a:cxnLst>
                  <a:cxn ang="0">
                    <a:pos x="0" y="43"/>
                  </a:cxn>
                  <a:cxn ang="0">
                    <a:pos x="0" y="0"/>
                  </a:cxn>
                  <a:cxn ang="0">
                    <a:pos x="26" y="0"/>
                  </a:cxn>
                </a:cxnLst>
                <a:rect l="0" t="0" r="r" b="b"/>
                <a:pathLst>
                  <a:path w="26" h="43">
                    <a:moveTo>
                      <a:pt x="0" y="43"/>
                    </a:moveTo>
                    <a:lnTo>
                      <a:pt x="0" y="0"/>
                    </a:lnTo>
                    <a:lnTo>
                      <a:pt x="26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5" name="Line 889"/>
              <p:cNvSpPr>
                <a:spLocks noChangeShapeType="1"/>
              </p:cNvSpPr>
              <p:nvPr/>
            </p:nvSpPr>
            <p:spPr bwMode="auto">
              <a:xfrm flipH="1">
                <a:off x="5939" y="5607"/>
                <a:ext cx="23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6" name="Line 890"/>
              <p:cNvSpPr>
                <a:spLocks noChangeShapeType="1"/>
              </p:cNvSpPr>
              <p:nvPr/>
            </p:nvSpPr>
            <p:spPr bwMode="auto">
              <a:xfrm>
                <a:off x="5939" y="5628"/>
                <a:ext cx="2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7" name="Line 891"/>
              <p:cNvSpPr>
                <a:spLocks noChangeShapeType="1"/>
              </p:cNvSpPr>
              <p:nvPr/>
            </p:nvSpPr>
            <p:spPr bwMode="auto">
              <a:xfrm flipV="1">
                <a:off x="5998" y="5585"/>
                <a:ext cx="1" cy="43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8" name="Line 892"/>
              <p:cNvSpPr>
                <a:spLocks noChangeShapeType="1"/>
              </p:cNvSpPr>
              <p:nvPr/>
            </p:nvSpPr>
            <p:spPr bwMode="auto">
              <a:xfrm>
                <a:off x="5982" y="5585"/>
                <a:ext cx="2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9" name="Freeform 893"/>
              <p:cNvSpPr>
                <a:spLocks/>
              </p:cNvSpPr>
              <p:nvPr/>
            </p:nvSpPr>
            <p:spPr bwMode="auto">
              <a:xfrm>
                <a:off x="5058" y="7416"/>
                <a:ext cx="42" cy="80"/>
              </a:xfrm>
              <a:custGeom>
                <a:avLst/>
                <a:gdLst/>
                <a:ahLst/>
                <a:cxnLst>
                  <a:cxn ang="0">
                    <a:pos x="0" y="80"/>
                  </a:cxn>
                  <a:cxn ang="0">
                    <a:pos x="6" y="64"/>
                  </a:cxn>
                  <a:cxn ang="0">
                    <a:pos x="13" y="46"/>
                  </a:cxn>
                  <a:cxn ang="0">
                    <a:pos x="22" y="27"/>
                  </a:cxn>
                  <a:cxn ang="0">
                    <a:pos x="36" y="9"/>
                  </a:cxn>
                  <a:cxn ang="0">
                    <a:pos x="42" y="0"/>
                  </a:cxn>
                </a:cxnLst>
                <a:rect l="0" t="0" r="r" b="b"/>
                <a:pathLst>
                  <a:path w="42" h="80">
                    <a:moveTo>
                      <a:pt x="0" y="80"/>
                    </a:moveTo>
                    <a:lnTo>
                      <a:pt x="6" y="64"/>
                    </a:lnTo>
                    <a:lnTo>
                      <a:pt x="13" y="46"/>
                    </a:lnTo>
                    <a:lnTo>
                      <a:pt x="22" y="27"/>
                    </a:lnTo>
                    <a:lnTo>
                      <a:pt x="36" y="9"/>
                    </a:lnTo>
                    <a:lnTo>
                      <a:pt x="42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90" name="Freeform 894"/>
              <p:cNvSpPr>
                <a:spLocks/>
              </p:cNvSpPr>
              <p:nvPr/>
            </p:nvSpPr>
            <p:spPr bwMode="auto">
              <a:xfrm>
                <a:off x="5074" y="7425"/>
                <a:ext cx="36" cy="68"/>
              </a:xfrm>
              <a:custGeom>
                <a:avLst/>
                <a:gdLst/>
                <a:ahLst/>
                <a:cxnLst>
                  <a:cxn ang="0">
                    <a:pos x="0" y="68"/>
                  </a:cxn>
                  <a:cxn ang="0">
                    <a:pos x="0" y="64"/>
                  </a:cxn>
                  <a:cxn ang="0">
                    <a:pos x="0" y="58"/>
                  </a:cxn>
                  <a:cxn ang="0">
                    <a:pos x="10" y="40"/>
                  </a:cxn>
                  <a:cxn ang="0">
                    <a:pos x="16" y="25"/>
                  </a:cxn>
                  <a:cxn ang="0">
                    <a:pos x="29" y="9"/>
                  </a:cxn>
                  <a:cxn ang="0">
                    <a:pos x="36" y="0"/>
                  </a:cxn>
                </a:cxnLst>
                <a:rect l="0" t="0" r="r" b="b"/>
                <a:pathLst>
                  <a:path w="36" h="68">
                    <a:moveTo>
                      <a:pt x="0" y="68"/>
                    </a:moveTo>
                    <a:lnTo>
                      <a:pt x="0" y="64"/>
                    </a:lnTo>
                    <a:lnTo>
                      <a:pt x="0" y="58"/>
                    </a:lnTo>
                    <a:lnTo>
                      <a:pt x="10" y="40"/>
                    </a:lnTo>
                    <a:lnTo>
                      <a:pt x="16" y="25"/>
                    </a:lnTo>
                    <a:lnTo>
                      <a:pt x="29" y="9"/>
                    </a:lnTo>
                    <a:lnTo>
                      <a:pt x="36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91" name="Freeform 895"/>
              <p:cNvSpPr>
                <a:spLocks/>
              </p:cNvSpPr>
              <p:nvPr/>
            </p:nvSpPr>
            <p:spPr bwMode="auto">
              <a:xfrm>
                <a:off x="5051" y="7520"/>
                <a:ext cx="341" cy="212"/>
              </a:xfrm>
              <a:custGeom>
                <a:avLst/>
                <a:gdLst/>
                <a:ahLst/>
                <a:cxnLst>
                  <a:cxn ang="0">
                    <a:pos x="341" y="169"/>
                  </a:cxn>
                  <a:cxn ang="0">
                    <a:pos x="331" y="175"/>
                  </a:cxn>
                  <a:cxn ang="0">
                    <a:pos x="311" y="187"/>
                  </a:cxn>
                  <a:cxn ang="0">
                    <a:pos x="292" y="197"/>
                  </a:cxn>
                  <a:cxn ang="0">
                    <a:pos x="272" y="203"/>
                  </a:cxn>
                  <a:cxn ang="0">
                    <a:pos x="252" y="209"/>
                  </a:cxn>
                  <a:cxn ang="0">
                    <a:pos x="229" y="212"/>
                  </a:cxn>
                  <a:cxn ang="0">
                    <a:pos x="210" y="212"/>
                  </a:cxn>
                  <a:cxn ang="0">
                    <a:pos x="187" y="212"/>
                  </a:cxn>
                  <a:cxn ang="0">
                    <a:pos x="164" y="209"/>
                  </a:cxn>
                  <a:cxn ang="0">
                    <a:pos x="144" y="203"/>
                  </a:cxn>
                  <a:cxn ang="0">
                    <a:pos x="125" y="197"/>
                  </a:cxn>
                  <a:cxn ang="0">
                    <a:pos x="105" y="187"/>
                  </a:cxn>
                  <a:cxn ang="0">
                    <a:pos x="85" y="175"/>
                  </a:cxn>
                  <a:cxn ang="0">
                    <a:pos x="69" y="163"/>
                  </a:cxn>
                  <a:cxn ang="0">
                    <a:pos x="56" y="151"/>
                  </a:cxn>
                  <a:cxn ang="0">
                    <a:pos x="43" y="132"/>
                  </a:cxn>
                  <a:cxn ang="0">
                    <a:pos x="29" y="117"/>
                  </a:cxn>
                  <a:cxn ang="0">
                    <a:pos x="20" y="98"/>
                  </a:cxn>
                  <a:cxn ang="0">
                    <a:pos x="13" y="80"/>
                  </a:cxn>
                  <a:cxn ang="0">
                    <a:pos x="7" y="58"/>
                  </a:cxn>
                  <a:cxn ang="0">
                    <a:pos x="3" y="40"/>
                  </a:cxn>
                  <a:cxn ang="0">
                    <a:pos x="0" y="19"/>
                  </a:cxn>
                  <a:cxn ang="0">
                    <a:pos x="3" y="0"/>
                  </a:cxn>
                </a:cxnLst>
                <a:rect l="0" t="0" r="r" b="b"/>
                <a:pathLst>
                  <a:path w="341" h="212">
                    <a:moveTo>
                      <a:pt x="341" y="169"/>
                    </a:moveTo>
                    <a:lnTo>
                      <a:pt x="331" y="175"/>
                    </a:lnTo>
                    <a:lnTo>
                      <a:pt x="311" y="187"/>
                    </a:lnTo>
                    <a:lnTo>
                      <a:pt x="292" y="197"/>
                    </a:lnTo>
                    <a:lnTo>
                      <a:pt x="272" y="203"/>
                    </a:lnTo>
                    <a:lnTo>
                      <a:pt x="252" y="209"/>
                    </a:lnTo>
                    <a:lnTo>
                      <a:pt x="229" y="212"/>
                    </a:lnTo>
                    <a:lnTo>
                      <a:pt x="210" y="212"/>
                    </a:lnTo>
                    <a:lnTo>
                      <a:pt x="187" y="212"/>
                    </a:lnTo>
                    <a:lnTo>
                      <a:pt x="164" y="209"/>
                    </a:lnTo>
                    <a:lnTo>
                      <a:pt x="144" y="203"/>
                    </a:lnTo>
                    <a:lnTo>
                      <a:pt x="125" y="197"/>
                    </a:lnTo>
                    <a:lnTo>
                      <a:pt x="105" y="187"/>
                    </a:lnTo>
                    <a:lnTo>
                      <a:pt x="85" y="175"/>
                    </a:lnTo>
                    <a:lnTo>
                      <a:pt x="69" y="163"/>
                    </a:lnTo>
                    <a:lnTo>
                      <a:pt x="56" y="151"/>
                    </a:lnTo>
                    <a:lnTo>
                      <a:pt x="43" y="132"/>
                    </a:lnTo>
                    <a:lnTo>
                      <a:pt x="29" y="117"/>
                    </a:lnTo>
                    <a:lnTo>
                      <a:pt x="20" y="98"/>
                    </a:lnTo>
                    <a:lnTo>
                      <a:pt x="13" y="80"/>
                    </a:lnTo>
                    <a:lnTo>
                      <a:pt x="7" y="58"/>
                    </a:lnTo>
                    <a:lnTo>
                      <a:pt x="3" y="40"/>
                    </a:lnTo>
                    <a:lnTo>
                      <a:pt x="0" y="19"/>
                    </a:lnTo>
                    <a:lnTo>
                      <a:pt x="3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92" name="Freeform 896"/>
              <p:cNvSpPr>
                <a:spLocks/>
              </p:cNvSpPr>
              <p:nvPr/>
            </p:nvSpPr>
            <p:spPr bwMode="auto">
              <a:xfrm>
                <a:off x="5064" y="7517"/>
                <a:ext cx="318" cy="206"/>
              </a:xfrm>
              <a:custGeom>
                <a:avLst/>
                <a:gdLst/>
                <a:ahLst/>
                <a:cxnLst>
                  <a:cxn ang="0">
                    <a:pos x="318" y="163"/>
                  </a:cxn>
                  <a:cxn ang="0">
                    <a:pos x="308" y="169"/>
                  </a:cxn>
                  <a:cxn ang="0">
                    <a:pos x="292" y="181"/>
                  </a:cxn>
                  <a:cxn ang="0">
                    <a:pos x="275" y="187"/>
                  </a:cxn>
                  <a:cxn ang="0">
                    <a:pos x="256" y="197"/>
                  </a:cxn>
                  <a:cxn ang="0">
                    <a:pos x="236" y="200"/>
                  </a:cxn>
                  <a:cxn ang="0">
                    <a:pos x="216" y="203"/>
                  </a:cxn>
                  <a:cxn ang="0">
                    <a:pos x="197" y="206"/>
                  </a:cxn>
                  <a:cxn ang="0">
                    <a:pos x="174" y="203"/>
                  </a:cxn>
                  <a:cxn ang="0">
                    <a:pos x="154" y="200"/>
                  </a:cxn>
                  <a:cxn ang="0">
                    <a:pos x="134" y="197"/>
                  </a:cxn>
                  <a:cxn ang="0">
                    <a:pos x="115" y="187"/>
                  </a:cxn>
                  <a:cxn ang="0">
                    <a:pos x="98" y="181"/>
                  </a:cxn>
                  <a:cxn ang="0">
                    <a:pos x="82" y="169"/>
                  </a:cxn>
                  <a:cxn ang="0">
                    <a:pos x="66" y="157"/>
                  </a:cxn>
                  <a:cxn ang="0">
                    <a:pos x="53" y="144"/>
                  </a:cxn>
                  <a:cxn ang="0">
                    <a:pos x="39" y="129"/>
                  </a:cxn>
                  <a:cxn ang="0">
                    <a:pos x="26" y="114"/>
                  </a:cxn>
                  <a:cxn ang="0">
                    <a:pos x="20" y="95"/>
                  </a:cxn>
                  <a:cxn ang="0">
                    <a:pos x="10" y="80"/>
                  </a:cxn>
                  <a:cxn ang="0">
                    <a:pos x="7" y="61"/>
                  </a:cxn>
                  <a:cxn ang="0">
                    <a:pos x="3" y="40"/>
                  </a:cxn>
                  <a:cxn ang="0">
                    <a:pos x="0" y="22"/>
                  </a:cxn>
                  <a:cxn ang="0">
                    <a:pos x="3" y="3"/>
                  </a:cxn>
                  <a:cxn ang="0">
                    <a:pos x="3" y="0"/>
                  </a:cxn>
                </a:cxnLst>
                <a:rect l="0" t="0" r="r" b="b"/>
                <a:pathLst>
                  <a:path w="318" h="206">
                    <a:moveTo>
                      <a:pt x="318" y="163"/>
                    </a:moveTo>
                    <a:lnTo>
                      <a:pt x="308" y="169"/>
                    </a:lnTo>
                    <a:lnTo>
                      <a:pt x="292" y="181"/>
                    </a:lnTo>
                    <a:lnTo>
                      <a:pt x="275" y="187"/>
                    </a:lnTo>
                    <a:lnTo>
                      <a:pt x="256" y="197"/>
                    </a:lnTo>
                    <a:lnTo>
                      <a:pt x="236" y="200"/>
                    </a:lnTo>
                    <a:lnTo>
                      <a:pt x="216" y="203"/>
                    </a:lnTo>
                    <a:lnTo>
                      <a:pt x="197" y="206"/>
                    </a:lnTo>
                    <a:lnTo>
                      <a:pt x="174" y="203"/>
                    </a:lnTo>
                    <a:lnTo>
                      <a:pt x="154" y="200"/>
                    </a:lnTo>
                    <a:lnTo>
                      <a:pt x="134" y="197"/>
                    </a:lnTo>
                    <a:lnTo>
                      <a:pt x="115" y="187"/>
                    </a:lnTo>
                    <a:lnTo>
                      <a:pt x="98" y="181"/>
                    </a:lnTo>
                    <a:lnTo>
                      <a:pt x="82" y="169"/>
                    </a:lnTo>
                    <a:lnTo>
                      <a:pt x="66" y="157"/>
                    </a:lnTo>
                    <a:lnTo>
                      <a:pt x="53" y="144"/>
                    </a:lnTo>
                    <a:lnTo>
                      <a:pt x="39" y="129"/>
                    </a:lnTo>
                    <a:lnTo>
                      <a:pt x="26" y="114"/>
                    </a:lnTo>
                    <a:lnTo>
                      <a:pt x="20" y="95"/>
                    </a:lnTo>
                    <a:lnTo>
                      <a:pt x="10" y="80"/>
                    </a:lnTo>
                    <a:lnTo>
                      <a:pt x="7" y="61"/>
                    </a:lnTo>
                    <a:lnTo>
                      <a:pt x="3" y="40"/>
                    </a:lnTo>
                    <a:lnTo>
                      <a:pt x="0" y="22"/>
                    </a:lnTo>
                    <a:lnTo>
                      <a:pt x="3" y="3"/>
                    </a:lnTo>
                    <a:lnTo>
                      <a:pt x="3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93" name="Freeform 897"/>
              <p:cNvSpPr>
                <a:spLocks/>
              </p:cNvSpPr>
              <p:nvPr/>
            </p:nvSpPr>
            <p:spPr bwMode="auto">
              <a:xfrm>
                <a:off x="5051" y="7345"/>
                <a:ext cx="416" cy="387"/>
              </a:xfrm>
              <a:custGeom>
                <a:avLst/>
                <a:gdLst/>
                <a:ahLst/>
                <a:cxnLst>
                  <a:cxn ang="0">
                    <a:pos x="416" y="194"/>
                  </a:cxn>
                  <a:cxn ang="0">
                    <a:pos x="413" y="215"/>
                  </a:cxn>
                  <a:cxn ang="0">
                    <a:pos x="410" y="233"/>
                  </a:cxn>
                  <a:cxn ang="0">
                    <a:pos x="406" y="255"/>
                  </a:cxn>
                  <a:cxn ang="0">
                    <a:pos x="397" y="273"/>
                  </a:cxn>
                  <a:cxn ang="0">
                    <a:pos x="387" y="292"/>
                  </a:cxn>
                  <a:cxn ang="0">
                    <a:pos x="377" y="307"/>
                  </a:cxn>
                  <a:cxn ang="0">
                    <a:pos x="360" y="326"/>
                  </a:cxn>
                  <a:cxn ang="0">
                    <a:pos x="347" y="338"/>
                  </a:cxn>
                  <a:cxn ang="0">
                    <a:pos x="331" y="350"/>
                  </a:cxn>
                  <a:cxn ang="0">
                    <a:pos x="311" y="362"/>
                  </a:cxn>
                  <a:cxn ang="0">
                    <a:pos x="292" y="372"/>
                  </a:cxn>
                  <a:cxn ang="0">
                    <a:pos x="272" y="378"/>
                  </a:cxn>
                  <a:cxn ang="0">
                    <a:pos x="252" y="384"/>
                  </a:cxn>
                  <a:cxn ang="0">
                    <a:pos x="229" y="387"/>
                  </a:cxn>
                  <a:cxn ang="0">
                    <a:pos x="210" y="387"/>
                  </a:cxn>
                  <a:cxn ang="0">
                    <a:pos x="187" y="387"/>
                  </a:cxn>
                  <a:cxn ang="0">
                    <a:pos x="164" y="384"/>
                  </a:cxn>
                  <a:cxn ang="0">
                    <a:pos x="144" y="378"/>
                  </a:cxn>
                  <a:cxn ang="0">
                    <a:pos x="125" y="372"/>
                  </a:cxn>
                  <a:cxn ang="0">
                    <a:pos x="105" y="362"/>
                  </a:cxn>
                  <a:cxn ang="0">
                    <a:pos x="85" y="350"/>
                  </a:cxn>
                  <a:cxn ang="0">
                    <a:pos x="69" y="338"/>
                  </a:cxn>
                  <a:cxn ang="0">
                    <a:pos x="56" y="326"/>
                  </a:cxn>
                  <a:cxn ang="0">
                    <a:pos x="43" y="307"/>
                  </a:cxn>
                  <a:cxn ang="0">
                    <a:pos x="29" y="292"/>
                  </a:cxn>
                  <a:cxn ang="0">
                    <a:pos x="20" y="273"/>
                  </a:cxn>
                  <a:cxn ang="0">
                    <a:pos x="13" y="255"/>
                  </a:cxn>
                  <a:cxn ang="0">
                    <a:pos x="7" y="233"/>
                  </a:cxn>
                  <a:cxn ang="0">
                    <a:pos x="3" y="215"/>
                  </a:cxn>
                  <a:cxn ang="0">
                    <a:pos x="0" y="194"/>
                  </a:cxn>
                  <a:cxn ang="0">
                    <a:pos x="3" y="175"/>
                  </a:cxn>
                  <a:cxn ang="0">
                    <a:pos x="7" y="154"/>
                  </a:cxn>
                  <a:cxn ang="0">
                    <a:pos x="13" y="135"/>
                  </a:cxn>
                  <a:cxn ang="0">
                    <a:pos x="20" y="117"/>
                  </a:cxn>
                  <a:cxn ang="0">
                    <a:pos x="29" y="98"/>
                  </a:cxn>
                  <a:cxn ang="0">
                    <a:pos x="43" y="80"/>
                  </a:cxn>
                  <a:cxn ang="0">
                    <a:pos x="56" y="65"/>
                  </a:cxn>
                  <a:cxn ang="0">
                    <a:pos x="69" y="49"/>
                  </a:cxn>
                  <a:cxn ang="0">
                    <a:pos x="85" y="37"/>
                  </a:cxn>
                  <a:cxn ang="0">
                    <a:pos x="105" y="28"/>
                  </a:cxn>
                  <a:cxn ang="0">
                    <a:pos x="125" y="19"/>
                  </a:cxn>
                  <a:cxn ang="0">
                    <a:pos x="144" y="9"/>
                  </a:cxn>
                  <a:cxn ang="0">
                    <a:pos x="164" y="6"/>
                  </a:cxn>
                  <a:cxn ang="0">
                    <a:pos x="187" y="3"/>
                  </a:cxn>
                  <a:cxn ang="0">
                    <a:pos x="210" y="0"/>
                  </a:cxn>
                  <a:cxn ang="0">
                    <a:pos x="229" y="3"/>
                  </a:cxn>
                  <a:cxn ang="0">
                    <a:pos x="252" y="6"/>
                  </a:cxn>
                  <a:cxn ang="0">
                    <a:pos x="272" y="9"/>
                  </a:cxn>
                  <a:cxn ang="0">
                    <a:pos x="292" y="19"/>
                  </a:cxn>
                  <a:cxn ang="0">
                    <a:pos x="311" y="28"/>
                  </a:cxn>
                  <a:cxn ang="0">
                    <a:pos x="331" y="37"/>
                  </a:cxn>
                  <a:cxn ang="0">
                    <a:pos x="347" y="49"/>
                  </a:cxn>
                  <a:cxn ang="0">
                    <a:pos x="360" y="65"/>
                  </a:cxn>
                  <a:cxn ang="0">
                    <a:pos x="377" y="80"/>
                  </a:cxn>
                  <a:cxn ang="0">
                    <a:pos x="387" y="98"/>
                  </a:cxn>
                  <a:cxn ang="0">
                    <a:pos x="397" y="117"/>
                  </a:cxn>
                  <a:cxn ang="0">
                    <a:pos x="406" y="135"/>
                  </a:cxn>
                  <a:cxn ang="0">
                    <a:pos x="410" y="154"/>
                  </a:cxn>
                  <a:cxn ang="0">
                    <a:pos x="413" y="175"/>
                  </a:cxn>
                  <a:cxn ang="0">
                    <a:pos x="416" y="194"/>
                  </a:cxn>
                </a:cxnLst>
                <a:rect l="0" t="0" r="r" b="b"/>
                <a:pathLst>
                  <a:path w="416" h="387">
                    <a:moveTo>
                      <a:pt x="416" y="194"/>
                    </a:moveTo>
                    <a:lnTo>
                      <a:pt x="413" y="215"/>
                    </a:lnTo>
                    <a:lnTo>
                      <a:pt x="410" y="233"/>
                    </a:lnTo>
                    <a:lnTo>
                      <a:pt x="406" y="255"/>
                    </a:lnTo>
                    <a:lnTo>
                      <a:pt x="397" y="273"/>
                    </a:lnTo>
                    <a:lnTo>
                      <a:pt x="387" y="292"/>
                    </a:lnTo>
                    <a:lnTo>
                      <a:pt x="377" y="307"/>
                    </a:lnTo>
                    <a:lnTo>
                      <a:pt x="360" y="326"/>
                    </a:lnTo>
                    <a:lnTo>
                      <a:pt x="347" y="338"/>
                    </a:lnTo>
                    <a:lnTo>
                      <a:pt x="331" y="350"/>
                    </a:lnTo>
                    <a:lnTo>
                      <a:pt x="311" y="362"/>
                    </a:lnTo>
                    <a:lnTo>
                      <a:pt x="292" y="372"/>
                    </a:lnTo>
                    <a:lnTo>
                      <a:pt x="272" y="378"/>
                    </a:lnTo>
                    <a:lnTo>
                      <a:pt x="252" y="384"/>
                    </a:lnTo>
                    <a:lnTo>
                      <a:pt x="229" y="387"/>
                    </a:lnTo>
                    <a:lnTo>
                      <a:pt x="210" y="387"/>
                    </a:lnTo>
                    <a:lnTo>
                      <a:pt x="187" y="387"/>
                    </a:lnTo>
                    <a:lnTo>
                      <a:pt x="164" y="384"/>
                    </a:lnTo>
                    <a:lnTo>
                      <a:pt x="144" y="378"/>
                    </a:lnTo>
                    <a:lnTo>
                      <a:pt x="125" y="372"/>
                    </a:lnTo>
                    <a:lnTo>
                      <a:pt x="105" y="362"/>
                    </a:lnTo>
                    <a:lnTo>
                      <a:pt x="85" y="350"/>
                    </a:lnTo>
                    <a:lnTo>
                      <a:pt x="69" y="338"/>
                    </a:lnTo>
                    <a:lnTo>
                      <a:pt x="56" y="326"/>
                    </a:lnTo>
                    <a:lnTo>
                      <a:pt x="43" y="307"/>
                    </a:lnTo>
                    <a:lnTo>
                      <a:pt x="29" y="292"/>
                    </a:lnTo>
                    <a:lnTo>
                      <a:pt x="20" y="273"/>
                    </a:lnTo>
                    <a:lnTo>
                      <a:pt x="13" y="255"/>
                    </a:lnTo>
                    <a:lnTo>
                      <a:pt x="7" y="233"/>
                    </a:lnTo>
                    <a:lnTo>
                      <a:pt x="3" y="215"/>
                    </a:lnTo>
                    <a:lnTo>
                      <a:pt x="0" y="194"/>
                    </a:lnTo>
                    <a:lnTo>
                      <a:pt x="3" y="175"/>
                    </a:lnTo>
                    <a:lnTo>
                      <a:pt x="7" y="154"/>
                    </a:lnTo>
                    <a:lnTo>
                      <a:pt x="13" y="135"/>
                    </a:lnTo>
                    <a:lnTo>
                      <a:pt x="20" y="117"/>
                    </a:lnTo>
                    <a:lnTo>
                      <a:pt x="29" y="98"/>
                    </a:lnTo>
                    <a:lnTo>
                      <a:pt x="43" y="80"/>
                    </a:lnTo>
                    <a:lnTo>
                      <a:pt x="56" y="65"/>
                    </a:lnTo>
                    <a:lnTo>
                      <a:pt x="69" y="49"/>
                    </a:lnTo>
                    <a:lnTo>
                      <a:pt x="85" y="37"/>
                    </a:lnTo>
                    <a:lnTo>
                      <a:pt x="105" y="28"/>
                    </a:lnTo>
                    <a:lnTo>
                      <a:pt x="125" y="19"/>
                    </a:lnTo>
                    <a:lnTo>
                      <a:pt x="144" y="9"/>
                    </a:lnTo>
                    <a:lnTo>
                      <a:pt x="164" y="6"/>
                    </a:lnTo>
                    <a:lnTo>
                      <a:pt x="187" y="3"/>
                    </a:lnTo>
                    <a:lnTo>
                      <a:pt x="210" y="0"/>
                    </a:lnTo>
                    <a:lnTo>
                      <a:pt x="229" y="3"/>
                    </a:lnTo>
                    <a:lnTo>
                      <a:pt x="252" y="6"/>
                    </a:lnTo>
                    <a:lnTo>
                      <a:pt x="272" y="9"/>
                    </a:lnTo>
                    <a:lnTo>
                      <a:pt x="292" y="19"/>
                    </a:lnTo>
                    <a:lnTo>
                      <a:pt x="311" y="28"/>
                    </a:lnTo>
                    <a:lnTo>
                      <a:pt x="331" y="37"/>
                    </a:lnTo>
                    <a:lnTo>
                      <a:pt x="347" y="49"/>
                    </a:lnTo>
                    <a:lnTo>
                      <a:pt x="360" y="65"/>
                    </a:lnTo>
                    <a:lnTo>
                      <a:pt x="377" y="80"/>
                    </a:lnTo>
                    <a:lnTo>
                      <a:pt x="387" y="98"/>
                    </a:lnTo>
                    <a:lnTo>
                      <a:pt x="397" y="117"/>
                    </a:lnTo>
                    <a:lnTo>
                      <a:pt x="406" y="135"/>
                    </a:lnTo>
                    <a:lnTo>
                      <a:pt x="410" y="154"/>
                    </a:lnTo>
                    <a:lnTo>
                      <a:pt x="413" y="175"/>
                    </a:lnTo>
                    <a:lnTo>
                      <a:pt x="416" y="194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94" name="Freeform 898"/>
              <p:cNvSpPr>
                <a:spLocks/>
              </p:cNvSpPr>
              <p:nvPr/>
            </p:nvSpPr>
            <p:spPr bwMode="auto">
              <a:xfrm>
                <a:off x="5064" y="7357"/>
                <a:ext cx="390" cy="366"/>
              </a:xfrm>
              <a:custGeom>
                <a:avLst/>
                <a:gdLst/>
                <a:ahLst/>
                <a:cxnLst>
                  <a:cxn ang="0">
                    <a:pos x="390" y="182"/>
                  </a:cxn>
                  <a:cxn ang="0">
                    <a:pos x="387" y="200"/>
                  </a:cxn>
                  <a:cxn ang="0">
                    <a:pos x="384" y="221"/>
                  </a:cxn>
                  <a:cxn ang="0">
                    <a:pos x="380" y="240"/>
                  </a:cxn>
                  <a:cxn ang="0">
                    <a:pos x="374" y="255"/>
                  </a:cxn>
                  <a:cxn ang="0">
                    <a:pos x="364" y="274"/>
                  </a:cxn>
                  <a:cxn ang="0">
                    <a:pos x="351" y="289"/>
                  </a:cxn>
                  <a:cxn ang="0">
                    <a:pos x="338" y="304"/>
                  </a:cxn>
                  <a:cxn ang="0">
                    <a:pos x="325" y="317"/>
                  </a:cxn>
                  <a:cxn ang="0">
                    <a:pos x="308" y="329"/>
                  </a:cxn>
                  <a:cxn ang="0">
                    <a:pos x="292" y="341"/>
                  </a:cxn>
                  <a:cxn ang="0">
                    <a:pos x="275" y="347"/>
                  </a:cxn>
                  <a:cxn ang="0">
                    <a:pos x="256" y="357"/>
                  </a:cxn>
                  <a:cxn ang="0">
                    <a:pos x="236" y="360"/>
                  </a:cxn>
                  <a:cxn ang="0">
                    <a:pos x="216" y="363"/>
                  </a:cxn>
                  <a:cxn ang="0">
                    <a:pos x="197" y="366"/>
                  </a:cxn>
                  <a:cxn ang="0">
                    <a:pos x="174" y="363"/>
                  </a:cxn>
                  <a:cxn ang="0">
                    <a:pos x="154" y="360"/>
                  </a:cxn>
                  <a:cxn ang="0">
                    <a:pos x="134" y="357"/>
                  </a:cxn>
                  <a:cxn ang="0">
                    <a:pos x="115" y="347"/>
                  </a:cxn>
                  <a:cxn ang="0">
                    <a:pos x="98" y="341"/>
                  </a:cxn>
                  <a:cxn ang="0">
                    <a:pos x="82" y="329"/>
                  </a:cxn>
                  <a:cxn ang="0">
                    <a:pos x="66" y="317"/>
                  </a:cxn>
                  <a:cxn ang="0">
                    <a:pos x="53" y="304"/>
                  </a:cxn>
                  <a:cxn ang="0">
                    <a:pos x="39" y="289"/>
                  </a:cxn>
                  <a:cxn ang="0">
                    <a:pos x="26" y="274"/>
                  </a:cxn>
                  <a:cxn ang="0">
                    <a:pos x="20" y="255"/>
                  </a:cxn>
                  <a:cxn ang="0">
                    <a:pos x="10" y="240"/>
                  </a:cxn>
                  <a:cxn ang="0">
                    <a:pos x="7" y="221"/>
                  </a:cxn>
                  <a:cxn ang="0">
                    <a:pos x="3" y="200"/>
                  </a:cxn>
                  <a:cxn ang="0">
                    <a:pos x="0" y="182"/>
                  </a:cxn>
                  <a:cxn ang="0">
                    <a:pos x="3" y="163"/>
                  </a:cxn>
                  <a:cxn ang="0">
                    <a:pos x="7" y="145"/>
                  </a:cxn>
                  <a:cxn ang="0">
                    <a:pos x="10" y="126"/>
                  </a:cxn>
                  <a:cxn ang="0">
                    <a:pos x="20" y="108"/>
                  </a:cxn>
                  <a:cxn ang="0">
                    <a:pos x="26" y="93"/>
                  </a:cxn>
                  <a:cxn ang="0">
                    <a:pos x="39" y="77"/>
                  </a:cxn>
                  <a:cxn ang="0">
                    <a:pos x="53" y="62"/>
                  </a:cxn>
                  <a:cxn ang="0">
                    <a:pos x="66" y="46"/>
                  </a:cxn>
                  <a:cxn ang="0">
                    <a:pos x="82" y="34"/>
                  </a:cxn>
                  <a:cxn ang="0">
                    <a:pos x="98" y="25"/>
                  </a:cxn>
                  <a:cxn ang="0">
                    <a:pos x="115" y="16"/>
                  </a:cxn>
                  <a:cxn ang="0">
                    <a:pos x="134" y="10"/>
                  </a:cxn>
                  <a:cxn ang="0">
                    <a:pos x="154" y="3"/>
                  </a:cxn>
                  <a:cxn ang="0">
                    <a:pos x="174" y="0"/>
                  </a:cxn>
                  <a:cxn ang="0">
                    <a:pos x="197" y="0"/>
                  </a:cxn>
                  <a:cxn ang="0">
                    <a:pos x="216" y="0"/>
                  </a:cxn>
                  <a:cxn ang="0">
                    <a:pos x="236" y="3"/>
                  </a:cxn>
                  <a:cxn ang="0">
                    <a:pos x="256" y="10"/>
                  </a:cxn>
                  <a:cxn ang="0">
                    <a:pos x="275" y="16"/>
                  </a:cxn>
                  <a:cxn ang="0">
                    <a:pos x="292" y="25"/>
                  </a:cxn>
                  <a:cxn ang="0">
                    <a:pos x="308" y="34"/>
                  </a:cxn>
                  <a:cxn ang="0">
                    <a:pos x="325" y="46"/>
                  </a:cxn>
                  <a:cxn ang="0">
                    <a:pos x="338" y="62"/>
                  </a:cxn>
                  <a:cxn ang="0">
                    <a:pos x="351" y="77"/>
                  </a:cxn>
                  <a:cxn ang="0">
                    <a:pos x="364" y="93"/>
                  </a:cxn>
                  <a:cxn ang="0">
                    <a:pos x="374" y="108"/>
                  </a:cxn>
                  <a:cxn ang="0">
                    <a:pos x="380" y="126"/>
                  </a:cxn>
                  <a:cxn ang="0">
                    <a:pos x="384" y="145"/>
                  </a:cxn>
                  <a:cxn ang="0">
                    <a:pos x="387" y="163"/>
                  </a:cxn>
                  <a:cxn ang="0">
                    <a:pos x="390" y="182"/>
                  </a:cxn>
                </a:cxnLst>
                <a:rect l="0" t="0" r="r" b="b"/>
                <a:pathLst>
                  <a:path w="390" h="366">
                    <a:moveTo>
                      <a:pt x="390" y="182"/>
                    </a:moveTo>
                    <a:lnTo>
                      <a:pt x="387" y="200"/>
                    </a:lnTo>
                    <a:lnTo>
                      <a:pt x="384" y="221"/>
                    </a:lnTo>
                    <a:lnTo>
                      <a:pt x="380" y="240"/>
                    </a:lnTo>
                    <a:lnTo>
                      <a:pt x="374" y="255"/>
                    </a:lnTo>
                    <a:lnTo>
                      <a:pt x="364" y="274"/>
                    </a:lnTo>
                    <a:lnTo>
                      <a:pt x="351" y="289"/>
                    </a:lnTo>
                    <a:lnTo>
                      <a:pt x="338" y="304"/>
                    </a:lnTo>
                    <a:lnTo>
                      <a:pt x="325" y="317"/>
                    </a:lnTo>
                    <a:lnTo>
                      <a:pt x="308" y="329"/>
                    </a:lnTo>
                    <a:lnTo>
                      <a:pt x="292" y="341"/>
                    </a:lnTo>
                    <a:lnTo>
                      <a:pt x="275" y="347"/>
                    </a:lnTo>
                    <a:lnTo>
                      <a:pt x="256" y="357"/>
                    </a:lnTo>
                    <a:lnTo>
                      <a:pt x="236" y="360"/>
                    </a:lnTo>
                    <a:lnTo>
                      <a:pt x="216" y="363"/>
                    </a:lnTo>
                    <a:lnTo>
                      <a:pt x="197" y="366"/>
                    </a:lnTo>
                    <a:lnTo>
                      <a:pt x="174" y="363"/>
                    </a:lnTo>
                    <a:lnTo>
                      <a:pt x="154" y="360"/>
                    </a:lnTo>
                    <a:lnTo>
                      <a:pt x="134" y="357"/>
                    </a:lnTo>
                    <a:lnTo>
                      <a:pt x="115" y="347"/>
                    </a:lnTo>
                    <a:lnTo>
                      <a:pt x="98" y="341"/>
                    </a:lnTo>
                    <a:lnTo>
                      <a:pt x="82" y="329"/>
                    </a:lnTo>
                    <a:lnTo>
                      <a:pt x="66" y="317"/>
                    </a:lnTo>
                    <a:lnTo>
                      <a:pt x="53" y="304"/>
                    </a:lnTo>
                    <a:lnTo>
                      <a:pt x="39" y="289"/>
                    </a:lnTo>
                    <a:lnTo>
                      <a:pt x="26" y="274"/>
                    </a:lnTo>
                    <a:lnTo>
                      <a:pt x="20" y="255"/>
                    </a:lnTo>
                    <a:lnTo>
                      <a:pt x="10" y="240"/>
                    </a:lnTo>
                    <a:lnTo>
                      <a:pt x="7" y="221"/>
                    </a:lnTo>
                    <a:lnTo>
                      <a:pt x="3" y="200"/>
                    </a:lnTo>
                    <a:lnTo>
                      <a:pt x="0" y="182"/>
                    </a:lnTo>
                    <a:lnTo>
                      <a:pt x="3" y="163"/>
                    </a:lnTo>
                    <a:lnTo>
                      <a:pt x="7" y="145"/>
                    </a:lnTo>
                    <a:lnTo>
                      <a:pt x="10" y="126"/>
                    </a:lnTo>
                    <a:lnTo>
                      <a:pt x="20" y="108"/>
                    </a:lnTo>
                    <a:lnTo>
                      <a:pt x="26" y="93"/>
                    </a:lnTo>
                    <a:lnTo>
                      <a:pt x="39" y="77"/>
                    </a:lnTo>
                    <a:lnTo>
                      <a:pt x="53" y="62"/>
                    </a:lnTo>
                    <a:lnTo>
                      <a:pt x="66" y="46"/>
                    </a:lnTo>
                    <a:lnTo>
                      <a:pt x="82" y="34"/>
                    </a:lnTo>
                    <a:lnTo>
                      <a:pt x="98" y="25"/>
                    </a:lnTo>
                    <a:lnTo>
                      <a:pt x="115" y="16"/>
                    </a:lnTo>
                    <a:lnTo>
                      <a:pt x="134" y="10"/>
                    </a:lnTo>
                    <a:lnTo>
                      <a:pt x="154" y="3"/>
                    </a:lnTo>
                    <a:lnTo>
                      <a:pt x="174" y="0"/>
                    </a:lnTo>
                    <a:lnTo>
                      <a:pt x="197" y="0"/>
                    </a:lnTo>
                    <a:lnTo>
                      <a:pt x="216" y="0"/>
                    </a:lnTo>
                    <a:lnTo>
                      <a:pt x="236" y="3"/>
                    </a:lnTo>
                    <a:lnTo>
                      <a:pt x="256" y="10"/>
                    </a:lnTo>
                    <a:lnTo>
                      <a:pt x="275" y="16"/>
                    </a:lnTo>
                    <a:lnTo>
                      <a:pt x="292" y="25"/>
                    </a:lnTo>
                    <a:lnTo>
                      <a:pt x="308" y="34"/>
                    </a:lnTo>
                    <a:lnTo>
                      <a:pt x="325" y="46"/>
                    </a:lnTo>
                    <a:lnTo>
                      <a:pt x="338" y="62"/>
                    </a:lnTo>
                    <a:lnTo>
                      <a:pt x="351" y="77"/>
                    </a:lnTo>
                    <a:lnTo>
                      <a:pt x="364" y="93"/>
                    </a:lnTo>
                    <a:lnTo>
                      <a:pt x="374" y="108"/>
                    </a:lnTo>
                    <a:lnTo>
                      <a:pt x="380" y="126"/>
                    </a:lnTo>
                    <a:lnTo>
                      <a:pt x="384" y="145"/>
                    </a:lnTo>
                    <a:lnTo>
                      <a:pt x="387" y="163"/>
                    </a:lnTo>
                    <a:lnTo>
                      <a:pt x="390" y="182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95" name="Freeform 899"/>
              <p:cNvSpPr>
                <a:spLocks/>
              </p:cNvSpPr>
              <p:nvPr/>
            </p:nvSpPr>
            <p:spPr bwMode="auto">
              <a:xfrm>
                <a:off x="6028" y="5585"/>
                <a:ext cx="23" cy="43"/>
              </a:xfrm>
              <a:custGeom>
                <a:avLst/>
                <a:gdLst/>
                <a:ahLst/>
                <a:cxnLst>
                  <a:cxn ang="0">
                    <a:pos x="0" y="40"/>
                  </a:cxn>
                  <a:cxn ang="0">
                    <a:pos x="0" y="34"/>
                  </a:cxn>
                  <a:cxn ang="0">
                    <a:pos x="0" y="10"/>
                  </a:cxn>
                  <a:cxn ang="0">
                    <a:pos x="0" y="7"/>
                  </a:cxn>
                  <a:cxn ang="0">
                    <a:pos x="3" y="7"/>
                  </a:cxn>
                  <a:cxn ang="0">
                    <a:pos x="6" y="4"/>
                  </a:cxn>
                  <a:cxn ang="0">
                    <a:pos x="9" y="0"/>
                  </a:cxn>
                  <a:cxn ang="0">
                    <a:pos x="16" y="0"/>
                  </a:cxn>
                  <a:cxn ang="0">
                    <a:pos x="19" y="4"/>
                  </a:cxn>
                  <a:cxn ang="0">
                    <a:pos x="23" y="7"/>
                  </a:cxn>
                  <a:cxn ang="0">
                    <a:pos x="23" y="13"/>
                  </a:cxn>
                  <a:cxn ang="0">
                    <a:pos x="23" y="34"/>
                  </a:cxn>
                  <a:cxn ang="0">
                    <a:pos x="23" y="40"/>
                  </a:cxn>
                  <a:cxn ang="0">
                    <a:pos x="23" y="43"/>
                  </a:cxn>
                  <a:cxn ang="0">
                    <a:pos x="19" y="43"/>
                  </a:cxn>
                  <a:cxn ang="0">
                    <a:pos x="16" y="43"/>
                  </a:cxn>
                  <a:cxn ang="0">
                    <a:pos x="9" y="43"/>
                  </a:cxn>
                  <a:cxn ang="0">
                    <a:pos x="6" y="43"/>
                  </a:cxn>
                  <a:cxn ang="0">
                    <a:pos x="3" y="43"/>
                  </a:cxn>
                  <a:cxn ang="0">
                    <a:pos x="0" y="40"/>
                  </a:cxn>
                </a:cxnLst>
                <a:rect l="0" t="0" r="r" b="b"/>
                <a:pathLst>
                  <a:path w="23" h="43">
                    <a:moveTo>
                      <a:pt x="0" y="40"/>
                    </a:moveTo>
                    <a:lnTo>
                      <a:pt x="0" y="34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3" y="7"/>
                    </a:lnTo>
                    <a:lnTo>
                      <a:pt x="6" y="4"/>
                    </a:lnTo>
                    <a:lnTo>
                      <a:pt x="9" y="0"/>
                    </a:lnTo>
                    <a:lnTo>
                      <a:pt x="16" y="0"/>
                    </a:lnTo>
                    <a:lnTo>
                      <a:pt x="19" y="4"/>
                    </a:lnTo>
                    <a:lnTo>
                      <a:pt x="23" y="7"/>
                    </a:lnTo>
                    <a:lnTo>
                      <a:pt x="23" y="13"/>
                    </a:lnTo>
                    <a:lnTo>
                      <a:pt x="23" y="34"/>
                    </a:lnTo>
                    <a:lnTo>
                      <a:pt x="23" y="40"/>
                    </a:lnTo>
                    <a:lnTo>
                      <a:pt x="23" y="43"/>
                    </a:lnTo>
                    <a:lnTo>
                      <a:pt x="19" y="43"/>
                    </a:lnTo>
                    <a:lnTo>
                      <a:pt x="16" y="43"/>
                    </a:lnTo>
                    <a:lnTo>
                      <a:pt x="9" y="43"/>
                    </a:lnTo>
                    <a:lnTo>
                      <a:pt x="6" y="43"/>
                    </a:lnTo>
                    <a:lnTo>
                      <a:pt x="3" y="43"/>
                    </a:lnTo>
                    <a:lnTo>
                      <a:pt x="0" y="4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96" name="Line 900"/>
              <p:cNvSpPr>
                <a:spLocks noChangeShapeType="1"/>
              </p:cNvSpPr>
              <p:nvPr/>
            </p:nvSpPr>
            <p:spPr bwMode="auto">
              <a:xfrm flipV="1">
                <a:off x="5893" y="6034"/>
                <a:ext cx="1" cy="3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97" name="Freeform 901"/>
              <p:cNvSpPr>
                <a:spLocks/>
              </p:cNvSpPr>
              <p:nvPr/>
            </p:nvSpPr>
            <p:spPr bwMode="auto">
              <a:xfrm>
                <a:off x="5893" y="6000"/>
                <a:ext cx="30" cy="43"/>
              </a:xfrm>
              <a:custGeom>
                <a:avLst/>
                <a:gdLst/>
                <a:ahLst/>
                <a:cxnLst>
                  <a:cxn ang="0">
                    <a:pos x="0" y="37"/>
                  </a:cxn>
                  <a:cxn ang="0">
                    <a:pos x="4" y="40"/>
                  </a:cxn>
                  <a:cxn ang="0">
                    <a:pos x="7" y="43"/>
                  </a:cxn>
                  <a:cxn ang="0">
                    <a:pos x="23" y="43"/>
                  </a:cxn>
                  <a:cxn ang="0">
                    <a:pos x="26" y="40"/>
                  </a:cxn>
                  <a:cxn ang="0">
                    <a:pos x="30" y="34"/>
                  </a:cxn>
                  <a:cxn ang="0">
                    <a:pos x="30" y="28"/>
                  </a:cxn>
                  <a:cxn ang="0">
                    <a:pos x="26" y="22"/>
                  </a:cxn>
                  <a:cxn ang="0">
                    <a:pos x="23" y="18"/>
                  </a:cxn>
                  <a:cxn ang="0">
                    <a:pos x="7" y="18"/>
                  </a:cxn>
                  <a:cxn ang="0">
                    <a:pos x="4" y="15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4" y="0"/>
                  </a:cxn>
                  <a:cxn ang="0">
                    <a:pos x="7" y="0"/>
                  </a:cxn>
                  <a:cxn ang="0">
                    <a:pos x="20" y="0"/>
                  </a:cxn>
                  <a:cxn ang="0">
                    <a:pos x="23" y="0"/>
                  </a:cxn>
                  <a:cxn ang="0">
                    <a:pos x="26" y="3"/>
                  </a:cxn>
                  <a:cxn ang="0">
                    <a:pos x="26" y="6"/>
                  </a:cxn>
                </a:cxnLst>
                <a:rect l="0" t="0" r="r" b="b"/>
                <a:pathLst>
                  <a:path w="30" h="43">
                    <a:moveTo>
                      <a:pt x="0" y="37"/>
                    </a:moveTo>
                    <a:lnTo>
                      <a:pt x="4" y="40"/>
                    </a:lnTo>
                    <a:lnTo>
                      <a:pt x="7" y="43"/>
                    </a:lnTo>
                    <a:lnTo>
                      <a:pt x="23" y="43"/>
                    </a:lnTo>
                    <a:lnTo>
                      <a:pt x="26" y="40"/>
                    </a:lnTo>
                    <a:lnTo>
                      <a:pt x="30" y="34"/>
                    </a:lnTo>
                    <a:lnTo>
                      <a:pt x="30" y="28"/>
                    </a:lnTo>
                    <a:lnTo>
                      <a:pt x="26" y="22"/>
                    </a:lnTo>
                    <a:lnTo>
                      <a:pt x="23" y="18"/>
                    </a:lnTo>
                    <a:lnTo>
                      <a:pt x="7" y="18"/>
                    </a:lnTo>
                    <a:lnTo>
                      <a:pt x="4" y="15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4" y="0"/>
                    </a:lnTo>
                    <a:lnTo>
                      <a:pt x="7" y="0"/>
                    </a:lnTo>
                    <a:lnTo>
                      <a:pt x="20" y="0"/>
                    </a:lnTo>
                    <a:lnTo>
                      <a:pt x="23" y="0"/>
                    </a:lnTo>
                    <a:lnTo>
                      <a:pt x="26" y="3"/>
                    </a:lnTo>
                    <a:lnTo>
                      <a:pt x="26" y="6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98" name="Freeform 902"/>
              <p:cNvSpPr>
                <a:spLocks/>
              </p:cNvSpPr>
              <p:nvPr/>
            </p:nvSpPr>
            <p:spPr bwMode="auto">
              <a:xfrm>
                <a:off x="5939" y="6000"/>
                <a:ext cx="26" cy="43"/>
              </a:xfrm>
              <a:custGeom>
                <a:avLst/>
                <a:gdLst/>
                <a:ahLst/>
                <a:cxnLst>
                  <a:cxn ang="0">
                    <a:pos x="0" y="43"/>
                  </a:cxn>
                  <a:cxn ang="0">
                    <a:pos x="0" y="0"/>
                  </a:cxn>
                  <a:cxn ang="0">
                    <a:pos x="26" y="0"/>
                  </a:cxn>
                </a:cxnLst>
                <a:rect l="0" t="0" r="r" b="b"/>
                <a:pathLst>
                  <a:path w="26" h="43">
                    <a:moveTo>
                      <a:pt x="0" y="43"/>
                    </a:moveTo>
                    <a:lnTo>
                      <a:pt x="0" y="0"/>
                    </a:lnTo>
                    <a:lnTo>
                      <a:pt x="26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99" name="Line 903"/>
              <p:cNvSpPr>
                <a:spLocks noChangeShapeType="1"/>
              </p:cNvSpPr>
              <p:nvPr/>
            </p:nvSpPr>
            <p:spPr bwMode="auto">
              <a:xfrm flipH="1">
                <a:off x="5939" y="6018"/>
                <a:ext cx="23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00" name="Line 904"/>
              <p:cNvSpPr>
                <a:spLocks noChangeShapeType="1"/>
              </p:cNvSpPr>
              <p:nvPr/>
            </p:nvSpPr>
            <p:spPr bwMode="auto">
              <a:xfrm>
                <a:off x="5939" y="6043"/>
                <a:ext cx="2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01" name="Line 905"/>
              <p:cNvSpPr>
                <a:spLocks noChangeShapeType="1"/>
              </p:cNvSpPr>
              <p:nvPr/>
            </p:nvSpPr>
            <p:spPr bwMode="auto">
              <a:xfrm flipV="1">
                <a:off x="5998" y="6000"/>
                <a:ext cx="1" cy="43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02" name="Line 906"/>
              <p:cNvSpPr>
                <a:spLocks noChangeShapeType="1"/>
              </p:cNvSpPr>
              <p:nvPr/>
            </p:nvSpPr>
            <p:spPr bwMode="auto">
              <a:xfrm>
                <a:off x="5982" y="6000"/>
                <a:ext cx="2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03" name="Line 907"/>
              <p:cNvSpPr>
                <a:spLocks noChangeShapeType="1"/>
              </p:cNvSpPr>
              <p:nvPr/>
            </p:nvSpPr>
            <p:spPr bwMode="auto">
              <a:xfrm>
                <a:off x="6031" y="6043"/>
                <a:ext cx="2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04" name="Freeform 908"/>
              <p:cNvSpPr>
                <a:spLocks/>
              </p:cNvSpPr>
              <p:nvPr/>
            </p:nvSpPr>
            <p:spPr bwMode="auto">
              <a:xfrm>
                <a:off x="6034" y="6000"/>
                <a:ext cx="7" cy="43"/>
              </a:xfrm>
              <a:custGeom>
                <a:avLst/>
                <a:gdLst/>
                <a:ahLst/>
                <a:cxnLst>
                  <a:cxn ang="0">
                    <a:pos x="7" y="43"/>
                  </a:cxn>
                  <a:cxn ang="0">
                    <a:pos x="7" y="0"/>
                  </a:cxn>
                  <a:cxn ang="0">
                    <a:pos x="0" y="6"/>
                  </a:cxn>
                </a:cxnLst>
                <a:rect l="0" t="0" r="r" b="b"/>
                <a:pathLst>
                  <a:path w="7" h="43">
                    <a:moveTo>
                      <a:pt x="7" y="43"/>
                    </a:moveTo>
                    <a:lnTo>
                      <a:pt x="7" y="0"/>
                    </a:lnTo>
                    <a:lnTo>
                      <a:pt x="0" y="6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05" name="Line 909"/>
              <p:cNvSpPr>
                <a:spLocks noChangeShapeType="1"/>
              </p:cNvSpPr>
              <p:nvPr/>
            </p:nvSpPr>
            <p:spPr bwMode="auto">
              <a:xfrm flipH="1">
                <a:off x="6119" y="6071"/>
                <a:ext cx="4" cy="3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06" name="Freeform 910"/>
              <p:cNvSpPr>
                <a:spLocks/>
              </p:cNvSpPr>
              <p:nvPr/>
            </p:nvSpPr>
            <p:spPr bwMode="auto">
              <a:xfrm>
                <a:off x="6083" y="6046"/>
                <a:ext cx="46" cy="25"/>
              </a:xfrm>
              <a:custGeom>
                <a:avLst/>
                <a:gdLst/>
                <a:ahLst/>
                <a:cxnLst>
                  <a:cxn ang="0">
                    <a:pos x="40" y="25"/>
                  </a:cxn>
                  <a:cxn ang="0">
                    <a:pos x="43" y="25"/>
                  </a:cxn>
                  <a:cxn ang="0">
                    <a:pos x="46" y="19"/>
                  </a:cxn>
                  <a:cxn ang="0">
                    <a:pos x="46" y="3"/>
                  </a:cxn>
                  <a:cxn ang="0">
                    <a:pos x="43" y="0"/>
                  </a:cxn>
                  <a:cxn ang="0">
                    <a:pos x="36" y="0"/>
                  </a:cxn>
                  <a:cxn ang="0">
                    <a:pos x="30" y="0"/>
                  </a:cxn>
                  <a:cxn ang="0">
                    <a:pos x="23" y="0"/>
                  </a:cxn>
                  <a:cxn ang="0">
                    <a:pos x="20" y="3"/>
                  </a:cxn>
                  <a:cxn ang="0">
                    <a:pos x="20" y="19"/>
                  </a:cxn>
                  <a:cxn ang="0">
                    <a:pos x="20" y="25"/>
                  </a:cxn>
                  <a:cxn ang="0">
                    <a:pos x="13" y="25"/>
                  </a:cxn>
                  <a:cxn ang="0">
                    <a:pos x="7" y="25"/>
                  </a:cxn>
                  <a:cxn ang="0">
                    <a:pos x="4" y="25"/>
                  </a:cxn>
                  <a:cxn ang="0">
                    <a:pos x="0" y="19"/>
                  </a:cxn>
                  <a:cxn ang="0">
                    <a:pos x="0" y="6"/>
                  </a:cxn>
                  <a:cxn ang="0">
                    <a:pos x="0" y="3"/>
                  </a:cxn>
                  <a:cxn ang="0">
                    <a:pos x="4" y="0"/>
                  </a:cxn>
                  <a:cxn ang="0">
                    <a:pos x="7" y="0"/>
                  </a:cxn>
                </a:cxnLst>
                <a:rect l="0" t="0" r="r" b="b"/>
                <a:pathLst>
                  <a:path w="46" h="25">
                    <a:moveTo>
                      <a:pt x="40" y="25"/>
                    </a:moveTo>
                    <a:lnTo>
                      <a:pt x="43" y="25"/>
                    </a:lnTo>
                    <a:lnTo>
                      <a:pt x="46" y="19"/>
                    </a:lnTo>
                    <a:lnTo>
                      <a:pt x="46" y="3"/>
                    </a:lnTo>
                    <a:lnTo>
                      <a:pt x="43" y="0"/>
                    </a:lnTo>
                    <a:lnTo>
                      <a:pt x="36" y="0"/>
                    </a:lnTo>
                    <a:lnTo>
                      <a:pt x="30" y="0"/>
                    </a:lnTo>
                    <a:lnTo>
                      <a:pt x="23" y="0"/>
                    </a:lnTo>
                    <a:lnTo>
                      <a:pt x="20" y="3"/>
                    </a:lnTo>
                    <a:lnTo>
                      <a:pt x="20" y="19"/>
                    </a:lnTo>
                    <a:lnTo>
                      <a:pt x="20" y="25"/>
                    </a:lnTo>
                    <a:lnTo>
                      <a:pt x="13" y="25"/>
                    </a:lnTo>
                    <a:lnTo>
                      <a:pt x="7" y="25"/>
                    </a:lnTo>
                    <a:lnTo>
                      <a:pt x="4" y="25"/>
                    </a:lnTo>
                    <a:lnTo>
                      <a:pt x="0" y="19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4" y="0"/>
                    </a:lnTo>
                    <a:lnTo>
                      <a:pt x="7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07" name="Line 911"/>
              <p:cNvSpPr>
                <a:spLocks noChangeShapeType="1"/>
              </p:cNvSpPr>
              <p:nvPr/>
            </p:nvSpPr>
            <p:spPr bwMode="auto">
              <a:xfrm flipH="1">
                <a:off x="6083" y="6025"/>
                <a:ext cx="46" cy="9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08" name="Line 912"/>
              <p:cNvSpPr>
                <a:spLocks noChangeShapeType="1"/>
              </p:cNvSpPr>
              <p:nvPr/>
            </p:nvSpPr>
            <p:spPr bwMode="auto">
              <a:xfrm>
                <a:off x="6087" y="6015"/>
                <a:ext cx="42" cy="10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09" name="Line 913"/>
              <p:cNvSpPr>
                <a:spLocks noChangeShapeType="1"/>
              </p:cNvSpPr>
              <p:nvPr/>
            </p:nvSpPr>
            <p:spPr bwMode="auto">
              <a:xfrm flipH="1">
                <a:off x="6087" y="6006"/>
                <a:ext cx="42" cy="9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10" name="Line 914"/>
              <p:cNvSpPr>
                <a:spLocks noChangeShapeType="1"/>
              </p:cNvSpPr>
              <p:nvPr/>
            </p:nvSpPr>
            <p:spPr bwMode="auto">
              <a:xfrm>
                <a:off x="6083" y="6000"/>
                <a:ext cx="46" cy="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11" name="Line 915"/>
              <p:cNvSpPr>
                <a:spLocks noChangeShapeType="1"/>
              </p:cNvSpPr>
              <p:nvPr/>
            </p:nvSpPr>
            <p:spPr bwMode="auto">
              <a:xfrm flipV="1">
                <a:off x="6129" y="5966"/>
                <a:ext cx="1" cy="19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12" name="Freeform 916"/>
              <p:cNvSpPr>
                <a:spLocks/>
              </p:cNvSpPr>
              <p:nvPr/>
            </p:nvSpPr>
            <p:spPr bwMode="auto">
              <a:xfrm>
                <a:off x="6083" y="5975"/>
                <a:ext cx="46" cy="7"/>
              </a:xfrm>
              <a:custGeom>
                <a:avLst/>
                <a:gdLst/>
                <a:ahLst/>
                <a:cxnLst>
                  <a:cxn ang="0">
                    <a:pos x="46" y="0"/>
                  </a:cxn>
                  <a:cxn ang="0">
                    <a:pos x="0" y="0"/>
                  </a:cxn>
                  <a:cxn ang="0">
                    <a:pos x="7" y="7"/>
                  </a:cxn>
                </a:cxnLst>
                <a:rect l="0" t="0" r="r" b="b"/>
                <a:pathLst>
                  <a:path w="46" h="7">
                    <a:moveTo>
                      <a:pt x="46" y="0"/>
                    </a:moveTo>
                    <a:lnTo>
                      <a:pt x="0" y="0"/>
                    </a:lnTo>
                    <a:lnTo>
                      <a:pt x="7" y="7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13" name="Line 917"/>
              <p:cNvSpPr>
                <a:spLocks noChangeShapeType="1"/>
              </p:cNvSpPr>
              <p:nvPr/>
            </p:nvSpPr>
            <p:spPr bwMode="auto">
              <a:xfrm flipH="1">
                <a:off x="6119" y="5392"/>
                <a:ext cx="4" cy="3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14" name="Freeform 918"/>
              <p:cNvSpPr>
                <a:spLocks/>
              </p:cNvSpPr>
              <p:nvPr/>
            </p:nvSpPr>
            <p:spPr bwMode="auto">
              <a:xfrm>
                <a:off x="6083" y="5364"/>
                <a:ext cx="46" cy="28"/>
              </a:xfrm>
              <a:custGeom>
                <a:avLst/>
                <a:gdLst/>
                <a:ahLst/>
                <a:cxnLst>
                  <a:cxn ang="0">
                    <a:pos x="40" y="28"/>
                  </a:cxn>
                  <a:cxn ang="0">
                    <a:pos x="43" y="28"/>
                  </a:cxn>
                  <a:cxn ang="0">
                    <a:pos x="46" y="22"/>
                  </a:cxn>
                  <a:cxn ang="0">
                    <a:pos x="46" y="7"/>
                  </a:cxn>
                  <a:cxn ang="0">
                    <a:pos x="43" y="3"/>
                  </a:cxn>
                  <a:cxn ang="0">
                    <a:pos x="36" y="0"/>
                  </a:cxn>
                  <a:cxn ang="0">
                    <a:pos x="30" y="0"/>
                  </a:cxn>
                  <a:cxn ang="0">
                    <a:pos x="23" y="3"/>
                  </a:cxn>
                  <a:cxn ang="0">
                    <a:pos x="20" y="7"/>
                  </a:cxn>
                  <a:cxn ang="0">
                    <a:pos x="20" y="22"/>
                  </a:cxn>
                  <a:cxn ang="0">
                    <a:pos x="20" y="28"/>
                  </a:cxn>
                  <a:cxn ang="0">
                    <a:pos x="13" y="28"/>
                  </a:cxn>
                  <a:cxn ang="0">
                    <a:pos x="7" y="28"/>
                  </a:cxn>
                  <a:cxn ang="0">
                    <a:pos x="4" y="28"/>
                  </a:cxn>
                  <a:cxn ang="0">
                    <a:pos x="0" y="22"/>
                  </a:cxn>
                  <a:cxn ang="0">
                    <a:pos x="0" y="10"/>
                  </a:cxn>
                  <a:cxn ang="0">
                    <a:pos x="0" y="7"/>
                  </a:cxn>
                  <a:cxn ang="0">
                    <a:pos x="4" y="3"/>
                  </a:cxn>
                  <a:cxn ang="0">
                    <a:pos x="7" y="3"/>
                  </a:cxn>
                </a:cxnLst>
                <a:rect l="0" t="0" r="r" b="b"/>
                <a:pathLst>
                  <a:path w="46" h="28">
                    <a:moveTo>
                      <a:pt x="40" y="28"/>
                    </a:moveTo>
                    <a:lnTo>
                      <a:pt x="43" y="28"/>
                    </a:lnTo>
                    <a:lnTo>
                      <a:pt x="46" y="22"/>
                    </a:lnTo>
                    <a:lnTo>
                      <a:pt x="46" y="7"/>
                    </a:lnTo>
                    <a:lnTo>
                      <a:pt x="43" y="3"/>
                    </a:lnTo>
                    <a:lnTo>
                      <a:pt x="36" y="0"/>
                    </a:lnTo>
                    <a:lnTo>
                      <a:pt x="30" y="0"/>
                    </a:lnTo>
                    <a:lnTo>
                      <a:pt x="23" y="3"/>
                    </a:lnTo>
                    <a:lnTo>
                      <a:pt x="20" y="7"/>
                    </a:lnTo>
                    <a:lnTo>
                      <a:pt x="20" y="22"/>
                    </a:lnTo>
                    <a:lnTo>
                      <a:pt x="20" y="28"/>
                    </a:lnTo>
                    <a:lnTo>
                      <a:pt x="13" y="28"/>
                    </a:lnTo>
                    <a:lnTo>
                      <a:pt x="7" y="28"/>
                    </a:lnTo>
                    <a:lnTo>
                      <a:pt x="4" y="28"/>
                    </a:lnTo>
                    <a:lnTo>
                      <a:pt x="0" y="22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4" y="3"/>
                    </a:lnTo>
                    <a:lnTo>
                      <a:pt x="7" y="3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15" name="Line 919"/>
              <p:cNvSpPr>
                <a:spLocks noChangeShapeType="1"/>
              </p:cNvSpPr>
              <p:nvPr/>
            </p:nvSpPr>
            <p:spPr bwMode="auto">
              <a:xfrm flipH="1">
                <a:off x="6083" y="5346"/>
                <a:ext cx="46" cy="9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16" name="Line 920"/>
              <p:cNvSpPr>
                <a:spLocks noChangeShapeType="1"/>
              </p:cNvSpPr>
              <p:nvPr/>
            </p:nvSpPr>
            <p:spPr bwMode="auto">
              <a:xfrm>
                <a:off x="6087" y="5337"/>
                <a:ext cx="42" cy="9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17" name="Line 921"/>
              <p:cNvSpPr>
                <a:spLocks noChangeShapeType="1"/>
              </p:cNvSpPr>
              <p:nvPr/>
            </p:nvSpPr>
            <p:spPr bwMode="auto">
              <a:xfrm flipH="1">
                <a:off x="6087" y="5328"/>
                <a:ext cx="42" cy="9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18" name="Line 922"/>
              <p:cNvSpPr>
                <a:spLocks noChangeShapeType="1"/>
              </p:cNvSpPr>
              <p:nvPr/>
            </p:nvSpPr>
            <p:spPr bwMode="auto">
              <a:xfrm>
                <a:off x="6083" y="5321"/>
                <a:ext cx="46" cy="7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19" name="Freeform 923"/>
              <p:cNvSpPr>
                <a:spLocks/>
              </p:cNvSpPr>
              <p:nvPr/>
            </p:nvSpPr>
            <p:spPr bwMode="auto">
              <a:xfrm>
                <a:off x="6103" y="5285"/>
                <a:ext cx="26" cy="21"/>
              </a:xfrm>
              <a:custGeom>
                <a:avLst/>
                <a:gdLst/>
                <a:ahLst/>
                <a:cxnLst>
                  <a:cxn ang="0">
                    <a:pos x="20" y="21"/>
                  </a:cxn>
                  <a:cxn ang="0">
                    <a:pos x="23" y="18"/>
                  </a:cxn>
                  <a:cxn ang="0">
                    <a:pos x="26" y="15"/>
                  </a:cxn>
                  <a:cxn ang="0">
                    <a:pos x="26" y="6"/>
                  </a:cxn>
                  <a:cxn ang="0">
                    <a:pos x="26" y="3"/>
                  </a:cxn>
                  <a:cxn ang="0">
                    <a:pos x="23" y="0"/>
                  </a:cxn>
                  <a:cxn ang="0">
                    <a:pos x="16" y="0"/>
                  </a:cxn>
                  <a:cxn ang="0">
                    <a:pos x="10" y="0"/>
                  </a:cxn>
                  <a:cxn ang="0">
                    <a:pos x="7" y="0"/>
                  </a:cxn>
                  <a:cxn ang="0">
                    <a:pos x="3" y="3"/>
                  </a:cxn>
                  <a:cxn ang="0">
                    <a:pos x="3" y="6"/>
                  </a:cxn>
                  <a:cxn ang="0">
                    <a:pos x="0" y="9"/>
                  </a:cxn>
                  <a:cxn ang="0">
                    <a:pos x="0" y="15"/>
                  </a:cxn>
                </a:cxnLst>
                <a:rect l="0" t="0" r="r" b="b"/>
                <a:pathLst>
                  <a:path w="26" h="21">
                    <a:moveTo>
                      <a:pt x="20" y="21"/>
                    </a:moveTo>
                    <a:lnTo>
                      <a:pt x="23" y="18"/>
                    </a:lnTo>
                    <a:lnTo>
                      <a:pt x="26" y="15"/>
                    </a:lnTo>
                    <a:lnTo>
                      <a:pt x="26" y="6"/>
                    </a:lnTo>
                    <a:lnTo>
                      <a:pt x="26" y="3"/>
                    </a:lnTo>
                    <a:lnTo>
                      <a:pt x="23" y="0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7" y="0"/>
                    </a:lnTo>
                    <a:lnTo>
                      <a:pt x="3" y="3"/>
                    </a:lnTo>
                    <a:lnTo>
                      <a:pt x="3" y="6"/>
                    </a:lnTo>
                    <a:lnTo>
                      <a:pt x="0" y="9"/>
                    </a:lnTo>
                    <a:lnTo>
                      <a:pt x="0" y="15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20" name="Freeform 924"/>
              <p:cNvSpPr>
                <a:spLocks/>
              </p:cNvSpPr>
              <p:nvPr/>
            </p:nvSpPr>
            <p:spPr bwMode="auto">
              <a:xfrm>
                <a:off x="6083" y="5285"/>
                <a:ext cx="20" cy="21"/>
              </a:xfrm>
              <a:custGeom>
                <a:avLst/>
                <a:gdLst/>
                <a:ahLst/>
                <a:cxnLst>
                  <a:cxn ang="0">
                    <a:pos x="20" y="9"/>
                  </a:cxn>
                  <a:cxn ang="0">
                    <a:pos x="20" y="6"/>
                  </a:cxn>
                  <a:cxn ang="0">
                    <a:pos x="17" y="3"/>
                  </a:cxn>
                  <a:cxn ang="0">
                    <a:pos x="13" y="0"/>
                  </a:cxn>
                  <a:cxn ang="0">
                    <a:pos x="7" y="0"/>
                  </a:cxn>
                  <a:cxn ang="0">
                    <a:pos x="4" y="3"/>
                  </a:cxn>
                  <a:cxn ang="0">
                    <a:pos x="0" y="3"/>
                  </a:cxn>
                  <a:cxn ang="0">
                    <a:pos x="0" y="6"/>
                  </a:cxn>
                  <a:cxn ang="0">
                    <a:pos x="0" y="15"/>
                  </a:cxn>
                  <a:cxn ang="0">
                    <a:pos x="0" y="18"/>
                  </a:cxn>
                  <a:cxn ang="0">
                    <a:pos x="7" y="21"/>
                  </a:cxn>
                  <a:cxn ang="0">
                    <a:pos x="10" y="21"/>
                  </a:cxn>
                </a:cxnLst>
                <a:rect l="0" t="0" r="r" b="b"/>
                <a:pathLst>
                  <a:path w="20" h="21">
                    <a:moveTo>
                      <a:pt x="20" y="9"/>
                    </a:moveTo>
                    <a:lnTo>
                      <a:pt x="20" y="6"/>
                    </a:lnTo>
                    <a:lnTo>
                      <a:pt x="17" y="3"/>
                    </a:lnTo>
                    <a:lnTo>
                      <a:pt x="13" y="0"/>
                    </a:lnTo>
                    <a:lnTo>
                      <a:pt x="7" y="0"/>
                    </a:lnTo>
                    <a:lnTo>
                      <a:pt x="4" y="3"/>
                    </a:lnTo>
                    <a:lnTo>
                      <a:pt x="0" y="3"/>
                    </a:lnTo>
                    <a:lnTo>
                      <a:pt x="0" y="6"/>
                    </a:lnTo>
                    <a:lnTo>
                      <a:pt x="0" y="15"/>
                    </a:lnTo>
                    <a:lnTo>
                      <a:pt x="0" y="18"/>
                    </a:lnTo>
                    <a:lnTo>
                      <a:pt x="7" y="21"/>
                    </a:lnTo>
                    <a:lnTo>
                      <a:pt x="10" y="21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21" name="Line 925"/>
              <p:cNvSpPr>
                <a:spLocks noChangeShapeType="1"/>
              </p:cNvSpPr>
              <p:nvPr/>
            </p:nvSpPr>
            <p:spPr bwMode="auto">
              <a:xfrm flipV="1">
                <a:off x="6116" y="5306"/>
                <a:ext cx="7" cy="3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22" name="Line 926"/>
              <p:cNvSpPr>
                <a:spLocks noChangeShapeType="1"/>
              </p:cNvSpPr>
              <p:nvPr/>
            </p:nvSpPr>
            <p:spPr bwMode="auto">
              <a:xfrm flipH="1">
                <a:off x="6119" y="5733"/>
                <a:ext cx="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23" name="Freeform 927"/>
              <p:cNvSpPr>
                <a:spLocks/>
              </p:cNvSpPr>
              <p:nvPr/>
            </p:nvSpPr>
            <p:spPr bwMode="auto">
              <a:xfrm>
                <a:off x="6083" y="5705"/>
                <a:ext cx="46" cy="28"/>
              </a:xfrm>
              <a:custGeom>
                <a:avLst/>
                <a:gdLst/>
                <a:ahLst/>
                <a:cxnLst>
                  <a:cxn ang="0">
                    <a:pos x="40" y="28"/>
                  </a:cxn>
                  <a:cxn ang="0">
                    <a:pos x="43" y="25"/>
                  </a:cxn>
                  <a:cxn ang="0">
                    <a:pos x="46" y="22"/>
                  </a:cxn>
                  <a:cxn ang="0">
                    <a:pos x="46" y="6"/>
                  </a:cxn>
                  <a:cxn ang="0">
                    <a:pos x="43" y="0"/>
                  </a:cxn>
                  <a:cxn ang="0">
                    <a:pos x="36" y="0"/>
                  </a:cxn>
                  <a:cxn ang="0">
                    <a:pos x="30" y="0"/>
                  </a:cxn>
                  <a:cxn ang="0">
                    <a:pos x="23" y="0"/>
                  </a:cxn>
                  <a:cxn ang="0">
                    <a:pos x="20" y="6"/>
                  </a:cxn>
                  <a:cxn ang="0">
                    <a:pos x="20" y="22"/>
                  </a:cxn>
                  <a:cxn ang="0">
                    <a:pos x="20" y="25"/>
                  </a:cxn>
                  <a:cxn ang="0">
                    <a:pos x="13" y="28"/>
                  </a:cxn>
                  <a:cxn ang="0">
                    <a:pos x="7" y="28"/>
                  </a:cxn>
                  <a:cxn ang="0">
                    <a:pos x="4" y="25"/>
                  </a:cxn>
                  <a:cxn ang="0">
                    <a:pos x="0" y="22"/>
                  </a:cxn>
                  <a:cxn ang="0">
                    <a:pos x="0" y="9"/>
                  </a:cxn>
                  <a:cxn ang="0">
                    <a:pos x="0" y="3"/>
                  </a:cxn>
                  <a:cxn ang="0">
                    <a:pos x="4" y="3"/>
                  </a:cxn>
                  <a:cxn ang="0">
                    <a:pos x="7" y="0"/>
                  </a:cxn>
                </a:cxnLst>
                <a:rect l="0" t="0" r="r" b="b"/>
                <a:pathLst>
                  <a:path w="46" h="28">
                    <a:moveTo>
                      <a:pt x="40" y="28"/>
                    </a:moveTo>
                    <a:lnTo>
                      <a:pt x="43" y="25"/>
                    </a:lnTo>
                    <a:lnTo>
                      <a:pt x="46" y="22"/>
                    </a:lnTo>
                    <a:lnTo>
                      <a:pt x="46" y="6"/>
                    </a:lnTo>
                    <a:lnTo>
                      <a:pt x="43" y="0"/>
                    </a:lnTo>
                    <a:lnTo>
                      <a:pt x="36" y="0"/>
                    </a:lnTo>
                    <a:lnTo>
                      <a:pt x="30" y="0"/>
                    </a:lnTo>
                    <a:lnTo>
                      <a:pt x="23" y="0"/>
                    </a:lnTo>
                    <a:lnTo>
                      <a:pt x="20" y="6"/>
                    </a:lnTo>
                    <a:lnTo>
                      <a:pt x="20" y="22"/>
                    </a:lnTo>
                    <a:lnTo>
                      <a:pt x="20" y="25"/>
                    </a:lnTo>
                    <a:lnTo>
                      <a:pt x="13" y="28"/>
                    </a:lnTo>
                    <a:lnTo>
                      <a:pt x="7" y="28"/>
                    </a:lnTo>
                    <a:lnTo>
                      <a:pt x="4" y="25"/>
                    </a:lnTo>
                    <a:lnTo>
                      <a:pt x="0" y="22"/>
                    </a:lnTo>
                    <a:lnTo>
                      <a:pt x="0" y="9"/>
                    </a:lnTo>
                    <a:lnTo>
                      <a:pt x="0" y="3"/>
                    </a:lnTo>
                    <a:lnTo>
                      <a:pt x="4" y="3"/>
                    </a:lnTo>
                    <a:lnTo>
                      <a:pt x="7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24" name="Line 928"/>
              <p:cNvSpPr>
                <a:spLocks noChangeShapeType="1"/>
              </p:cNvSpPr>
              <p:nvPr/>
            </p:nvSpPr>
            <p:spPr bwMode="auto">
              <a:xfrm flipH="1">
                <a:off x="6083" y="5687"/>
                <a:ext cx="46" cy="9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25" name="Line 929"/>
              <p:cNvSpPr>
                <a:spLocks noChangeShapeType="1"/>
              </p:cNvSpPr>
              <p:nvPr/>
            </p:nvSpPr>
            <p:spPr bwMode="auto">
              <a:xfrm>
                <a:off x="6087" y="5678"/>
                <a:ext cx="42" cy="9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26" name="Line 930"/>
              <p:cNvSpPr>
                <a:spLocks noChangeShapeType="1"/>
              </p:cNvSpPr>
              <p:nvPr/>
            </p:nvSpPr>
            <p:spPr bwMode="auto">
              <a:xfrm flipH="1">
                <a:off x="6087" y="5668"/>
                <a:ext cx="42" cy="10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27" name="Line 931"/>
              <p:cNvSpPr>
                <a:spLocks noChangeShapeType="1"/>
              </p:cNvSpPr>
              <p:nvPr/>
            </p:nvSpPr>
            <p:spPr bwMode="auto">
              <a:xfrm>
                <a:off x="6083" y="5659"/>
                <a:ext cx="46" cy="9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28" name="Freeform 932"/>
              <p:cNvSpPr>
                <a:spLocks/>
              </p:cNvSpPr>
              <p:nvPr/>
            </p:nvSpPr>
            <p:spPr bwMode="auto">
              <a:xfrm>
                <a:off x="6083" y="5625"/>
                <a:ext cx="46" cy="22"/>
              </a:xfrm>
              <a:custGeom>
                <a:avLst/>
                <a:gdLst/>
                <a:ahLst/>
                <a:cxnLst>
                  <a:cxn ang="0">
                    <a:pos x="46" y="22"/>
                  </a:cxn>
                  <a:cxn ang="0">
                    <a:pos x="40" y="22"/>
                  </a:cxn>
                  <a:cxn ang="0">
                    <a:pos x="36" y="19"/>
                  </a:cxn>
                  <a:cxn ang="0">
                    <a:pos x="33" y="19"/>
                  </a:cxn>
                  <a:cxn ang="0">
                    <a:pos x="30" y="16"/>
                  </a:cxn>
                  <a:cxn ang="0">
                    <a:pos x="27" y="13"/>
                  </a:cxn>
                  <a:cxn ang="0">
                    <a:pos x="27" y="10"/>
                  </a:cxn>
                  <a:cxn ang="0">
                    <a:pos x="23" y="3"/>
                  </a:cxn>
                  <a:cxn ang="0">
                    <a:pos x="17" y="0"/>
                  </a:cxn>
                  <a:cxn ang="0">
                    <a:pos x="7" y="0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0" y="7"/>
                  </a:cxn>
                  <a:cxn ang="0">
                    <a:pos x="0" y="13"/>
                  </a:cxn>
                  <a:cxn ang="0">
                    <a:pos x="0" y="19"/>
                  </a:cxn>
                  <a:cxn ang="0">
                    <a:pos x="4" y="19"/>
                  </a:cxn>
                  <a:cxn ang="0">
                    <a:pos x="7" y="22"/>
                  </a:cxn>
                  <a:cxn ang="0">
                    <a:pos x="10" y="22"/>
                  </a:cxn>
                </a:cxnLst>
                <a:rect l="0" t="0" r="r" b="b"/>
                <a:pathLst>
                  <a:path w="46" h="22">
                    <a:moveTo>
                      <a:pt x="46" y="22"/>
                    </a:moveTo>
                    <a:lnTo>
                      <a:pt x="40" y="22"/>
                    </a:lnTo>
                    <a:lnTo>
                      <a:pt x="36" y="19"/>
                    </a:lnTo>
                    <a:lnTo>
                      <a:pt x="33" y="19"/>
                    </a:lnTo>
                    <a:lnTo>
                      <a:pt x="30" y="16"/>
                    </a:lnTo>
                    <a:lnTo>
                      <a:pt x="27" y="13"/>
                    </a:lnTo>
                    <a:lnTo>
                      <a:pt x="27" y="10"/>
                    </a:lnTo>
                    <a:lnTo>
                      <a:pt x="23" y="3"/>
                    </a:lnTo>
                    <a:lnTo>
                      <a:pt x="17" y="0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0" y="7"/>
                    </a:lnTo>
                    <a:lnTo>
                      <a:pt x="0" y="13"/>
                    </a:lnTo>
                    <a:lnTo>
                      <a:pt x="0" y="19"/>
                    </a:lnTo>
                    <a:lnTo>
                      <a:pt x="4" y="19"/>
                    </a:lnTo>
                    <a:lnTo>
                      <a:pt x="7" y="22"/>
                    </a:lnTo>
                    <a:lnTo>
                      <a:pt x="10" y="22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29" name="Line 933"/>
              <p:cNvSpPr>
                <a:spLocks noChangeShapeType="1"/>
              </p:cNvSpPr>
              <p:nvPr/>
            </p:nvSpPr>
            <p:spPr bwMode="auto">
              <a:xfrm flipV="1">
                <a:off x="6129" y="5625"/>
                <a:ext cx="1" cy="22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30" name="Freeform 934"/>
              <p:cNvSpPr>
                <a:spLocks/>
              </p:cNvSpPr>
              <p:nvPr/>
            </p:nvSpPr>
            <p:spPr bwMode="auto">
              <a:xfrm>
                <a:off x="5674" y="5585"/>
                <a:ext cx="29" cy="43"/>
              </a:xfrm>
              <a:custGeom>
                <a:avLst/>
                <a:gdLst/>
                <a:ahLst/>
                <a:cxnLst>
                  <a:cxn ang="0">
                    <a:pos x="0" y="43"/>
                  </a:cxn>
                  <a:cxn ang="0">
                    <a:pos x="0" y="0"/>
                  </a:cxn>
                  <a:cxn ang="0">
                    <a:pos x="16" y="31"/>
                  </a:cxn>
                  <a:cxn ang="0">
                    <a:pos x="29" y="0"/>
                  </a:cxn>
                  <a:cxn ang="0">
                    <a:pos x="29" y="43"/>
                  </a:cxn>
                </a:cxnLst>
                <a:rect l="0" t="0" r="r" b="b"/>
                <a:pathLst>
                  <a:path w="29" h="43">
                    <a:moveTo>
                      <a:pt x="0" y="43"/>
                    </a:moveTo>
                    <a:lnTo>
                      <a:pt x="0" y="0"/>
                    </a:lnTo>
                    <a:lnTo>
                      <a:pt x="16" y="31"/>
                    </a:lnTo>
                    <a:lnTo>
                      <a:pt x="29" y="0"/>
                    </a:lnTo>
                    <a:lnTo>
                      <a:pt x="29" y="43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31" name="Freeform 935"/>
              <p:cNvSpPr>
                <a:spLocks/>
              </p:cNvSpPr>
              <p:nvPr/>
            </p:nvSpPr>
            <p:spPr bwMode="auto">
              <a:xfrm>
                <a:off x="5716" y="5585"/>
                <a:ext cx="30" cy="43"/>
              </a:xfrm>
              <a:custGeom>
                <a:avLst/>
                <a:gdLst/>
                <a:ahLst/>
                <a:cxnLst>
                  <a:cxn ang="0">
                    <a:pos x="4" y="43"/>
                  </a:cxn>
                  <a:cxn ang="0">
                    <a:pos x="7" y="43"/>
                  </a:cxn>
                  <a:cxn ang="0">
                    <a:pos x="10" y="43"/>
                  </a:cxn>
                  <a:cxn ang="0">
                    <a:pos x="20" y="43"/>
                  </a:cxn>
                  <a:cxn ang="0">
                    <a:pos x="23" y="43"/>
                  </a:cxn>
                  <a:cxn ang="0">
                    <a:pos x="27" y="43"/>
                  </a:cxn>
                  <a:cxn ang="0">
                    <a:pos x="30" y="40"/>
                  </a:cxn>
                  <a:cxn ang="0">
                    <a:pos x="30" y="37"/>
                  </a:cxn>
                  <a:cxn ang="0">
                    <a:pos x="30" y="31"/>
                  </a:cxn>
                  <a:cxn ang="0">
                    <a:pos x="30" y="16"/>
                  </a:cxn>
                  <a:cxn ang="0">
                    <a:pos x="30" y="13"/>
                  </a:cxn>
                  <a:cxn ang="0">
                    <a:pos x="30" y="10"/>
                  </a:cxn>
                  <a:cxn ang="0">
                    <a:pos x="27" y="7"/>
                  </a:cxn>
                  <a:cxn ang="0">
                    <a:pos x="23" y="4"/>
                  </a:cxn>
                  <a:cxn ang="0">
                    <a:pos x="20" y="0"/>
                  </a:cxn>
                  <a:cxn ang="0">
                    <a:pos x="10" y="0"/>
                  </a:cxn>
                  <a:cxn ang="0">
                    <a:pos x="7" y="4"/>
                  </a:cxn>
                  <a:cxn ang="0">
                    <a:pos x="4" y="7"/>
                  </a:cxn>
                  <a:cxn ang="0">
                    <a:pos x="0" y="10"/>
                  </a:cxn>
                  <a:cxn ang="0">
                    <a:pos x="0" y="13"/>
                  </a:cxn>
                  <a:cxn ang="0">
                    <a:pos x="0" y="16"/>
                  </a:cxn>
                  <a:cxn ang="0">
                    <a:pos x="0" y="31"/>
                  </a:cxn>
                  <a:cxn ang="0">
                    <a:pos x="0" y="37"/>
                  </a:cxn>
                  <a:cxn ang="0">
                    <a:pos x="0" y="40"/>
                  </a:cxn>
                  <a:cxn ang="0">
                    <a:pos x="4" y="43"/>
                  </a:cxn>
                </a:cxnLst>
                <a:rect l="0" t="0" r="r" b="b"/>
                <a:pathLst>
                  <a:path w="30" h="43">
                    <a:moveTo>
                      <a:pt x="4" y="43"/>
                    </a:moveTo>
                    <a:lnTo>
                      <a:pt x="7" y="43"/>
                    </a:lnTo>
                    <a:lnTo>
                      <a:pt x="10" y="43"/>
                    </a:lnTo>
                    <a:lnTo>
                      <a:pt x="20" y="43"/>
                    </a:lnTo>
                    <a:lnTo>
                      <a:pt x="23" y="43"/>
                    </a:lnTo>
                    <a:lnTo>
                      <a:pt x="27" y="43"/>
                    </a:lnTo>
                    <a:lnTo>
                      <a:pt x="30" y="40"/>
                    </a:lnTo>
                    <a:lnTo>
                      <a:pt x="30" y="37"/>
                    </a:lnTo>
                    <a:lnTo>
                      <a:pt x="30" y="31"/>
                    </a:lnTo>
                    <a:lnTo>
                      <a:pt x="30" y="16"/>
                    </a:lnTo>
                    <a:lnTo>
                      <a:pt x="30" y="13"/>
                    </a:lnTo>
                    <a:lnTo>
                      <a:pt x="30" y="10"/>
                    </a:lnTo>
                    <a:lnTo>
                      <a:pt x="27" y="7"/>
                    </a:lnTo>
                    <a:lnTo>
                      <a:pt x="23" y="4"/>
                    </a:lnTo>
                    <a:lnTo>
                      <a:pt x="20" y="0"/>
                    </a:lnTo>
                    <a:lnTo>
                      <a:pt x="10" y="0"/>
                    </a:lnTo>
                    <a:lnTo>
                      <a:pt x="7" y="4"/>
                    </a:lnTo>
                    <a:lnTo>
                      <a:pt x="4" y="7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0" y="16"/>
                    </a:lnTo>
                    <a:lnTo>
                      <a:pt x="0" y="31"/>
                    </a:lnTo>
                    <a:lnTo>
                      <a:pt x="0" y="37"/>
                    </a:lnTo>
                    <a:lnTo>
                      <a:pt x="0" y="40"/>
                    </a:lnTo>
                    <a:lnTo>
                      <a:pt x="4" y="43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32" name="Freeform 936"/>
              <p:cNvSpPr>
                <a:spLocks/>
              </p:cNvSpPr>
              <p:nvPr/>
            </p:nvSpPr>
            <p:spPr bwMode="auto">
              <a:xfrm>
                <a:off x="5765" y="5585"/>
                <a:ext cx="23" cy="43"/>
              </a:xfrm>
              <a:custGeom>
                <a:avLst/>
                <a:gdLst/>
                <a:ahLst/>
                <a:cxnLst>
                  <a:cxn ang="0">
                    <a:pos x="0" y="43"/>
                  </a:cxn>
                  <a:cxn ang="0">
                    <a:pos x="0" y="0"/>
                  </a:cxn>
                  <a:cxn ang="0">
                    <a:pos x="23" y="43"/>
                  </a:cxn>
                  <a:cxn ang="0">
                    <a:pos x="23" y="0"/>
                  </a:cxn>
                </a:cxnLst>
                <a:rect l="0" t="0" r="r" b="b"/>
                <a:pathLst>
                  <a:path w="23" h="43">
                    <a:moveTo>
                      <a:pt x="0" y="43"/>
                    </a:moveTo>
                    <a:lnTo>
                      <a:pt x="0" y="0"/>
                    </a:lnTo>
                    <a:lnTo>
                      <a:pt x="23" y="43"/>
                    </a:lnTo>
                    <a:lnTo>
                      <a:pt x="23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33" name="Freeform 937"/>
              <p:cNvSpPr>
                <a:spLocks/>
              </p:cNvSpPr>
              <p:nvPr/>
            </p:nvSpPr>
            <p:spPr bwMode="auto">
              <a:xfrm>
                <a:off x="5808" y="5585"/>
                <a:ext cx="23" cy="43"/>
              </a:xfrm>
              <a:custGeom>
                <a:avLst/>
                <a:gdLst/>
                <a:ahLst/>
                <a:cxnLst>
                  <a:cxn ang="0">
                    <a:pos x="0" y="40"/>
                  </a:cxn>
                  <a:cxn ang="0">
                    <a:pos x="0" y="34"/>
                  </a:cxn>
                  <a:cxn ang="0">
                    <a:pos x="0" y="10"/>
                  </a:cxn>
                  <a:cxn ang="0">
                    <a:pos x="0" y="7"/>
                  </a:cxn>
                  <a:cxn ang="0">
                    <a:pos x="3" y="7"/>
                  </a:cxn>
                  <a:cxn ang="0">
                    <a:pos x="7" y="4"/>
                  </a:cxn>
                  <a:cxn ang="0">
                    <a:pos x="10" y="0"/>
                  </a:cxn>
                  <a:cxn ang="0">
                    <a:pos x="16" y="0"/>
                  </a:cxn>
                  <a:cxn ang="0">
                    <a:pos x="20" y="4"/>
                  </a:cxn>
                  <a:cxn ang="0">
                    <a:pos x="23" y="7"/>
                  </a:cxn>
                  <a:cxn ang="0">
                    <a:pos x="23" y="13"/>
                  </a:cxn>
                  <a:cxn ang="0">
                    <a:pos x="23" y="34"/>
                  </a:cxn>
                  <a:cxn ang="0">
                    <a:pos x="23" y="40"/>
                  </a:cxn>
                  <a:cxn ang="0">
                    <a:pos x="23" y="43"/>
                  </a:cxn>
                  <a:cxn ang="0">
                    <a:pos x="20" y="43"/>
                  </a:cxn>
                  <a:cxn ang="0">
                    <a:pos x="16" y="43"/>
                  </a:cxn>
                  <a:cxn ang="0">
                    <a:pos x="10" y="43"/>
                  </a:cxn>
                  <a:cxn ang="0">
                    <a:pos x="7" y="43"/>
                  </a:cxn>
                  <a:cxn ang="0">
                    <a:pos x="3" y="43"/>
                  </a:cxn>
                  <a:cxn ang="0">
                    <a:pos x="0" y="40"/>
                  </a:cxn>
                </a:cxnLst>
                <a:rect l="0" t="0" r="r" b="b"/>
                <a:pathLst>
                  <a:path w="23" h="43">
                    <a:moveTo>
                      <a:pt x="0" y="40"/>
                    </a:moveTo>
                    <a:lnTo>
                      <a:pt x="0" y="34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3" y="7"/>
                    </a:lnTo>
                    <a:lnTo>
                      <a:pt x="7" y="4"/>
                    </a:lnTo>
                    <a:lnTo>
                      <a:pt x="10" y="0"/>
                    </a:lnTo>
                    <a:lnTo>
                      <a:pt x="16" y="0"/>
                    </a:lnTo>
                    <a:lnTo>
                      <a:pt x="20" y="4"/>
                    </a:lnTo>
                    <a:lnTo>
                      <a:pt x="23" y="7"/>
                    </a:lnTo>
                    <a:lnTo>
                      <a:pt x="23" y="13"/>
                    </a:lnTo>
                    <a:lnTo>
                      <a:pt x="23" y="34"/>
                    </a:lnTo>
                    <a:lnTo>
                      <a:pt x="23" y="40"/>
                    </a:lnTo>
                    <a:lnTo>
                      <a:pt x="23" y="43"/>
                    </a:lnTo>
                    <a:lnTo>
                      <a:pt x="20" y="43"/>
                    </a:lnTo>
                    <a:lnTo>
                      <a:pt x="16" y="43"/>
                    </a:lnTo>
                    <a:lnTo>
                      <a:pt x="10" y="43"/>
                    </a:lnTo>
                    <a:lnTo>
                      <a:pt x="7" y="43"/>
                    </a:lnTo>
                    <a:lnTo>
                      <a:pt x="3" y="43"/>
                    </a:lnTo>
                    <a:lnTo>
                      <a:pt x="0" y="4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34" name="Line 938"/>
              <p:cNvSpPr>
                <a:spLocks noChangeShapeType="1"/>
              </p:cNvSpPr>
              <p:nvPr/>
            </p:nvSpPr>
            <p:spPr bwMode="auto">
              <a:xfrm flipH="1">
                <a:off x="5533" y="5291"/>
                <a:ext cx="26" cy="193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35" name="Line 939"/>
              <p:cNvSpPr>
                <a:spLocks noChangeShapeType="1"/>
              </p:cNvSpPr>
              <p:nvPr/>
            </p:nvSpPr>
            <p:spPr bwMode="auto">
              <a:xfrm flipH="1">
                <a:off x="5585" y="5291"/>
                <a:ext cx="26" cy="193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36" name="Line 940"/>
              <p:cNvSpPr>
                <a:spLocks noChangeShapeType="1"/>
              </p:cNvSpPr>
              <p:nvPr/>
            </p:nvSpPr>
            <p:spPr bwMode="auto">
              <a:xfrm flipH="1">
                <a:off x="5559" y="5291"/>
                <a:ext cx="52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37" name="Line 941"/>
              <p:cNvSpPr>
                <a:spLocks noChangeShapeType="1"/>
              </p:cNvSpPr>
              <p:nvPr/>
            </p:nvSpPr>
            <p:spPr bwMode="auto">
              <a:xfrm>
                <a:off x="5533" y="5484"/>
                <a:ext cx="52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38" name="Line 942"/>
              <p:cNvSpPr>
                <a:spLocks noChangeShapeType="1"/>
              </p:cNvSpPr>
              <p:nvPr/>
            </p:nvSpPr>
            <p:spPr bwMode="auto">
              <a:xfrm>
                <a:off x="5546" y="5386"/>
                <a:ext cx="52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39" name="Line 943"/>
              <p:cNvSpPr>
                <a:spLocks noChangeShapeType="1"/>
              </p:cNvSpPr>
              <p:nvPr/>
            </p:nvSpPr>
            <p:spPr bwMode="auto">
              <a:xfrm flipH="1">
                <a:off x="5480" y="5254"/>
                <a:ext cx="18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40" name="Line 944"/>
              <p:cNvSpPr>
                <a:spLocks noChangeShapeType="1"/>
              </p:cNvSpPr>
              <p:nvPr/>
            </p:nvSpPr>
            <p:spPr bwMode="auto">
              <a:xfrm flipV="1">
                <a:off x="5480" y="5254"/>
                <a:ext cx="1" cy="267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41" name="Line 945"/>
              <p:cNvSpPr>
                <a:spLocks noChangeShapeType="1"/>
              </p:cNvSpPr>
              <p:nvPr/>
            </p:nvSpPr>
            <p:spPr bwMode="auto">
              <a:xfrm>
                <a:off x="5664" y="5254"/>
                <a:ext cx="1" cy="267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42" name="Line 946"/>
              <p:cNvSpPr>
                <a:spLocks noChangeShapeType="1"/>
              </p:cNvSpPr>
              <p:nvPr/>
            </p:nvSpPr>
            <p:spPr bwMode="auto">
              <a:xfrm flipH="1">
                <a:off x="5480" y="5521"/>
                <a:ext cx="18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43" name="Line 947"/>
              <p:cNvSpPr>
                <a:spLocks noChangeShapeType="1"/>
              </p:cNvSpPr>
              <p:nvPr/>
            </p:nvSpPr>
            <p:spPr bwMode="auto">
              <a:xfrm flipH="1">
                <a:off x="5687" y="5521"/>
                <a:ext cx="183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44" name="Line 948"/>
              <p:cNvSpPr>
                <a:spLocks noChangeShapeType="1"/>
              </p:cNvSpPr>
              <p:nvPr/>
            </p:nvSpPr>
            <p:spPr bwMode="auto">
              <a:xfrm>
                <a:off x="5870" y="5254"/>
                <a:ext cx="1" cy="267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45" name="Line 949"/>
              <p:cNvSpPr>
                <a:spLocks noChangeShapeType="1"/>
              </p:cNvSpPr>
              <p:nvPr/>
            </p:nvSpPr>
            <p:spPr bwMode="auto">
              <a:xfrm flipV="1">
                <a:off x="5687" y="5254"/>
                <a:ext cx="1" cy="267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46" name="Line 950"/>
              <p:cNvSpPr>
                <a:spLocks noChangeShapeType="1"/>
              </p:cNvSpPr>
              <p:nvPr/>
            </p:nvSpPr>
            <p:spPr bwMode="auto">
              <a:xfrm flipH="1">
                <a:off x="5687" y="5254"/>
                <a:ext cx="183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47" name="Line 951"/>
              <p:cNvSpPr>
                <a:spLocks noChangeShapeType="1"/>
              </p:cNvSpPr>
              <p:nvPr/>
            </p:nvSpPr>
            <p:spPr bwMode="auto">
              <a:xfrm>
                <a:off x="5752" y="5386"/>
                <a:ext cx="53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48" name="Line 952"/>
              <p:cNvSpPr>
                <a:spLocks noChangeShapeType="1"/>
              </p:cNvSpPr>
              <p:nvPr/>
            </p:nvSpPr>
            <p:spPr bwMode="auto">
              <a:xfrm>
                <a:off x="5739" y="5484"/>
                <a:ext cx="53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49" name="Line 953"/>
              <p:cNvSpPr>
                <a:spLocks noChangeShapeType="1"/>
              </p:cNvSpPr>
              <p:nvPr/>
            </p:nvSpPr>
            <p:spPr bwMode="auto">
              <a:xfrm flipH="1">
                <a:off x="5765" y="5291"/>
                <a:ext cx="53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0" name="Line 954"/>
              <p:cNvSpPr>
                <a:spLocks noChangeShapeType="1"/>
              </p:cNvSpPr>
              <p:nvPr/>
            </p:nvSpPr>
            <p:spPr bwMode="auto">
              <a:xfrm flipH="1">
                <a:off x="5792" y="5291"/>
                <a:ext cx="26" cy="193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1" name="Line 955"/>
              <p:cNvSpPr>
                <a:spLocks noChangeShapeType="1"/>
              </p:cNvSpPr>
              <p:nvPr/>
            </p:nvSpPr>
            <p:spPr bwMode="auto">
              <a:xfrm flipH="1">
                <a:off x="5739" y="5291"/>
                <a:ext cx="26" cy="193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2" name="Line 956"/>
              <p:cNvSpPr>
                <a:spLocks noChangeShapeType="1"/>
              </p:cNvSpPr>
              <p:nvPr/>
            </p:nvSpPr>
            <p:spPr bwMode="auto">
              <a:xfrm flipH="1">
                <a:off x="5946" y="5291"/>
                <a:ext cx="26" cy="193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3" name="Line 957"/>
              <p:cNvSpPr>
                <a:spLocks noChangeShapeType="1"/>
              </p:cNvSpPr>
              <p:nvPr/>
            </p:nvSpPr>
            <p:spPr bwMode="auto">
              <a:xfrm flipH="1">
                <a:off x="5998" y="5291"/>
                <a:ext cx="26" cy="193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4" name="Line 958"/>
              <p:cNvSpPr>
                <a:spLocks noChangeShapeType="1"/>
              </p:cNvSpPr>
              <p:nvPr/>
            </p:nvSpPr>
            <p:spPr bwMode="auto">
              <a:xfrm flipH="1">
                <a:off x="5972" y="5291"/>
                <a:ext cx="52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5" name="Line 959"/>
              <p:cNvSpPr>
                <a:spLocks noChangeShapeType="1"/>
              </p:cNvSpPr>
              <p:nvPr/>
            </p:nvSpPr>
            <p:spPr bwMode="auto">
              <a:xfrm>
                <a:off x="5946" y="5484"/>
                <a:ext cx="52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6" name="Line 960"/>
              <p:cNvSpPr>
                <a:spLocks noChangeShapeType="1"/>
              </p:cNvSpPr>
              <p:nvPr/>
            </p:nvSpPr>
            <p:spPr bwMode="auto">
              <a:xfrm>
                <a:off x="5959" y="5386"/>
                <a:ext cx="52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7" name="Line 961"/>
              <p:cNvSpPr>
                <a:spLocks noChangeShapeType="1"/>
              </p:cNvSpPr>
              <p:nvPr/>
            </p:nvSpPr>
            <p:spPr bwMode="auto">
              <a:xfrm flipH="1">
                <a:off x="5893" y="5254"/>
                <a:ext cx="18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8" name="Line 962"/>
              <p:cNvSpPr>
                <a:spLocks noChangeShapeType="1"/>
              </p:cNvSpPr>
              <p:nvPr/>
            </p:nvSpPr>
            <p:spPr bwMode="auto">
              <a:xfrm flipV="1">
                <a:off x="5893" y="5254"/>
                <a:ext cx="1" cy="267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" name="Line 963"/>
              <p:cNvSpPr>
                <a:spLocks noChangeShapeType="1"/>
              </p:cNvSpPr>
              <p:nvPr/>
            </p:nvSpPr>
            <p:spPr bwMode="auto">
              <a:xfrm>
                <a:off x="6077" y="5254"/>
                <a:ext cx="1" cy="267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0" name="Line 964"/>
              <p:cNvSpPr>
                <a:spLocks noChangeShapeType="1"/>
              </p:cNvSpPr>
              <p:nvPr/>
            </p:nvSpPr>
            <p:spPr bwMode="auto">
              <a:xfrm flipH="1">
                <a:off x="5893" y="5521"/>
                <a:ext cx="18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1" name="Line 965"/>
              <p:cNvSpPr>
                <a:spLocks noChangeShapeType="1"/>
              </p:cNvSpPr>
              <p:nvPr/>
            </p:nvSpPr>
            <p:spPr bwMode="auto">
              <a:xfrm flipV="1">
                <a:off x="6060" y="6061"/>
                <a:ext cx="1" cy="169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2" name="Line 966"/>
              <p:cNvSpPr>
                <a:spLocks noChangeShapeType="1"/>
              </p:cNvSpPr>
              <p:nvPr/>
            </p:nvSpPr>
            <p:spPr bwMode="auto">
              <a:xfrm>
                <a:off x="5880" y="6061"/>
                <a:ext cx="18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3" name="Line 967"/>
              <p:cNvSpPr>
                <a:spLocks noChangeShapeType="1"/>
              </p:cNvSpPr>
              <p:nvPr/>
            </p:nvSpPr>
            <p:spPr bwMode="auto">
              <a:xfrm flipV="1">
                <a:off x="5880" y="6061"/>
                <a:ext cx="1" cy="169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4" name="Line 968"/>
              <p:cNvSpPr>
                <a:spLocks noChangeShapeType="1"/>
              </p:cNvSpPr>
              <p:nvPr/>
            </p:nvSpPr>
            <p:spPr bwMode="auto">
              <a:xfrm>
                <a:off x="5880" y="6230"/>
                <a:ext cx="18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5" name="Line 969"/>
              <p:cNvSpPr>
                <a:spLocks noChangeShapeType="1"/>
              </p:cNvSpPr>
              <p:nvPr/>
            </p:nvSpPr>
            <p:spPr bwMode="auto">
              <a:xfrm>
                <a:off x="5661" y="6061"/>
                <a:ext cx="18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6" name="Line 970"/>
              <p:cNvSpPr>
                <a:spLocks noChangeShapeType="1"/>
              </p:cNvSpPr>
              <p:nvPr/>
            </p:nvSpPr>
            <p:spPr bwMode="auto">
              <a:xfrm flipV="1">
                <a:off x="5841" y="6061"/>
                <a:ext cx="1" cy="169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7" name="Line 971"/>
              <p:cNvSpPr>
                <a:spLocks noChangeShapeType="1"/>
              </p:cNvSpPr>
              <p:nvPr/>
            </p:nvSpPr>
            <p:spPr bwMode="auto">
              <a:xfrm flipV="1">
                <a:off x="5661" y="6061"/>
                <a:ext cx="1" cy="169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8" name="Line 972"/>
              <p:cNvSpPr>
                <a:spLocks noChangeShapeType="1"/>
              </p:cNvSpPr>
              <p:nvPr/>
            </p:nvSpPr>
            <p:spPr bwMode="auto">
              <a:xfrm>
                <a:off x="5661" y="6230"/>
                <a:ext cx="18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9" name="Line 973"/>
              <p:cNvSpPr>
                <a:spLocks noChangeShapeType="1"/>
              </p:cNvSpPr>
              <p:nvPr/>
            </p:nvSpPr>
            <p:spPr bwMode="auto">
              <a:xfrm flipV="1">
                <a:off x="5749" y="6111"/>
                <a:ext cx="1" cy="73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70" name="Line 974"/>
              <p:cNvSpPr>
                <a:spLocks noChangeShapeType="1"/>
              </p:cNvSpPr>
              <p:nvPr/>
            </p:nvSpPr>
            <p:spPr bwMode="auto">
              <a:xfrm flipV="1">
                <a:off x="5749" y="6166"/>
                <a:ext cx="13" cy="18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71" name="Line 975"/>
              <p:cNvSpPr>
                <a:spLocks noChangeShapeType="1"/>
              </p:cNvSpPr>
              <p:nvPr/>
            </p:nvSpPr>
            <p:spPr bwMode="auto">
              <a:xfrm flipH="1" flipV="1">
                <a:off x="5739" y="6166"/>
                <a:ext cx="10" cy="18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72" name="Line 976"/>
              <p:cNvSpPr>
                <a:spLocks noChangeShapeType="1"/>
              </p:cNvSpPr>
              <p:nvPr/>
            </p:nvSpPr>
            <p:spPr bwMode="auto">
              <a:xfrm flipV="1">
                <a:off x="5969" y="6111"/>
                <a:ext cx="1" cy="73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73" name="Line 977"/>
              <p:cNvSpPr>
                <a:spLocks noChangeShapeType="1"/>
              </p:cNvSpPr>
              <p:nvPr/>
            </p:nvSpPr>
            <p:spPr bwMode="auto">
              <a:xfrm flipV="1">
                <a:off x="5969" y="6166"/>
                <a:ext cx="13" cy="18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74" name="Line 978"/>
              <p:cNvSpPr>
                <a:spLocks noChangeShapeType="1"/>
              </p:cNvSpPr>
              <p:nvPr/>
            </p:nvSpPr>
            <p:spPr bwMode="auto">
              <a:xfrm flipH="1" flipV="1">
                <a:off x="5959" y="6166"/>
                <a:ext cx="10" cy="18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75" name="Line 979"/>
              <p:cNvSpPr>
                <a:spLocks noChangeShapeType="1"/>
              </p:cNvSpPr>
              <p:nvPr/>
            </p:nvSpPr>
            <p:spPr bwMode="auto">
              <a:xfrm>
                <a:off x="5880" y="5650"/>
                <a:ext cx="18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76" name="Line 980"/>
              <p:cNvSpPr>
                <a:spLocks noChangeShapeType="1"/>
              </p:cNvSpPr>
              <p:nvPr/>
            </p:nvSpPr>
            <p:spPr bwMode="auto">
              <a:xfrm flipV="1">
                <a:off x="6060" y="5650"/>
                <a:ext cx="1" cy="169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77" name="Line 981"/>
              <p:cNvSpPr>
                <a:spLocks noChangeShapeType="1"/>
              </p:cNvSpPr>
              <p:nvPr/>
            </p:nvSpPr>
            <p:spPr bwMode="auto">
              <a:xfrm flipV="1">
                <a:off x="5880" y="5650"/>
                <a:ext cx="1" cy="169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78" name="Line 982"/>
              <p:cNvSpPr>
                <a:spLocks noChangeShapeType="1"/>
              </p:cNvSpPr>
              <p:nvPr/>
            </p:nvSpPr>
            <p:spPr bwMode="auto">
              <a:xfrm>
                <a:off x="5880" y="5819"/>
                <a:ext cx="18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79" name="Line 983"/>
              <p:cNvSpPr>
                <a:spLocks noChangeShapeType="1"/>
              </p:cNvSpPr>
              <p:nvPr/>
            </p:nvSpPr>
            <p:spPr bwMode="auto">
              <a:xfrm>
                <a:off x="5661" y="5650"/>
                <a:ext cx="18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80" name="Line 984"/>
              <p:cNvSpPr>
                <a:spLocks noChangeShapeType="1"/>
              </p:cNvSpPr>
              <p:nvPr/>
            </p:nvSpPr>
            <p:spPr bwMode="auto">
              <a:xfrm flipV="1">
                <a:off x="5841" y="5650"/>
                <a:ext cx="1" cy="169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81" name="Line 985"/>
              <p:cNvSpPr>
                <a:spLocks noChangeShapeType="1"/>
              </p:cNvSpPr>
              <p:nvPr/>
            </p:nvSpPr>
            <p:spPr bwMode="auto">
              <a:xfrm flipV="1">
                <a:off x="5661" y="5650"/>
                <a:ext cx="1" cy="169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82" name="Line 986"/>
              <p:cNvSpPr>
                <a:spLocks noChangeShapeType="1"/>
              </p:cNvSpPr>
              <p:nvPr/>
            </p:nvSpPr>
            <p:spPr bwMode="auto">
              <a:xfrm>
                <a:off x="5661" y="5819"/>
                <a:ext cx="18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83" name="Line 987"/>
              <p:cNvSpPr>
                <a:spLocks noChangeShapeType="1"/>
              </p:cNvSpPr>
              <p:nvPr/>
            </p:nvSpPr>
            <p:spPr bwMode="auto">
              <a:xfrm flipV="1">
                <a:off x="5969" y="5696"/>
                <a:ext cx="1" cy="77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84" name="Line 988"/>
              <p:cNvSpPr>
                <a:spLocks noChangeShapeType="1"/>
              </p:cNvSpPr>
              <p:nvPr/>
            </p:nvSpPr>
            <p:spPr bwMode="auto">
              <a:xfrm flipH="1" flipV="1">
                <a:off x="5959" y="5754"/>
                <a:ext cx="10" cy="19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85" name="Line 989"/>
              <p:cNvSpPr>
                <a:spLocks noChangeShapeType="1"/>
              </p:cNvSpPr>
              <p:nvPr/>
            </p:nvSpPr>
            <p:spPr bwMode="auto">
              <a:xfrm flipV="1">
                <a:off x="5969" y="5754"/>
                <a:ext cx="13" cy="19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86" name="Line 990"/>
              <p:cNvSpPr>
                <a:spLocks noChangeShapeType="1"/>
              </p:cNvSpPr>
              <p:nvPr/>
            </p:nvSpPr>
            <p:spPr bwMode="auto">
              <a:xfrm flipV="1">
                <a:off x="5749" y="5696"/>
                <a:ext cx="1" cy="77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87" name="Line 991"/>
              <p:cNvSpPr>
                <a:spLocks noChangeShapeType="1"/>
              </p:cNvSpPr>
              <p:nvPr/>
            </p:nvSpPr>
            <p:spPr bwMode="auto">
              <a:xfrm flipV="1">
                <a:off x="5749" y="5754"/>
                <a:ext cx="13" cy="19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88" name="Line 992"/>
              <p:cNvSpPr>
                <a:spLocks noChangeShapeType="1"/>
              </p:cNvSpPr>
              <p:nvPr/>
            </p:nvSpPr>
            <p:spPr bwMode="auto">
              <a:xfrm flipH="1" flipV="1">
                <a:off x="5739" y="5754"/>
                <a:ext cx="10" cy="19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89" name="Freeform 993"/>
              <p:cNvSpPr>
                <a:spLocks/>
              </p:cNvSpPr>
              <p:nvPr/>
            </p:nvSpPr>
            <p:spPr bwMode="auto">
              <a:xfrm>
                <a:off x="5700" y="6098"/>
                <a:ext cx="102" cy="96"/>
              </a:xfrm>
              <a:custGeom>
                <a:avLst/>
                <a:gdLst/>
                <a:ahLst/>
                <a:cxnLst>
                  <a:cxn ang="0">
                    <a:pos x="102" y="46"/>
                  </a:cxn>
                  <a:cxn ang="0">
                    <a:pos x="98" y="62"/>
                  </a:cxn>
                  <a:cxn ang="0">
                    <a:pos x="92" y="77"/>
                  </a:cxn>
                  <a:cxn ang="0">
                    <a:pos x="82" y="86"/>
                  </a:cxn>
                  <a:cxn ang="0">
                    <a:pos x="65" y="92"/>
                  </a:cxn>
                  <a:cxn ang="0">
                    <a:pos x="49" y="96"/>
                  </a:cxn>
                  <a:cxn ang="0">
                    <a:pos x="33" y="92"/>
                  </a:cxn>
                  <a:cxn ang="0">
                    <a:pos x="20" y="86"/>
                  </a:cxn>
                  <a:cxn ang="0">
                    <a:pos x="10" y="77"/>
                  </a:cxn>
                  <a:cxn ang="0">
                    <a:pos x="0" y="62"/>
                  </a:cxn>
                  <a:cxn ang="0">
                    <a:pos x="0" y="46"/>
                  </a:cxn>
                  <a:cxn ang="0">
                    <a:pos x="0" y="34"/>
                  </a:cxn>
                  <a:cxn ang="0">
                    <a:pos x="10" y="19"/>
                  </a:cxn>
                  <a:cxn ang="0">
                    <a:pos x="20" y="10"/>
                  </a:cxn>
                  <a:cxn ang="0">
                    <a:pos x="33" y="0"/>
                  </a:cxn>
                  <a:cxn ang="0">
                    <a:pos x="49" y="0"/>
                  </a:cxn>
                  <a:cxn ang="0">
                    <a:pos x="65" y="0"/>
                  </a:cxn>
                  <a:cxn ang="0">
                    <a:pos x="82" y="10"/>
                  </a:cxn>
                  <a:cxn ang="0">
                    <a:pos x="92" y="19"/>
                  </a:cxn>
                  <a:cxn ang="0">
                    <a:pos x="98" y="34"/>
                  </a:cxn>
                  <a:cxn ang="0">
                    <a:pos x="102" y="46"/>
                  </a:cxn>
                </a:cxnLst>
                <a:rect l="0" t="0" r="r" b="b"/>
                <a:pathLst>
                  <a:path w="102" h="96">
                    <a:moveTo>
                      <a:pt x="102" y="46"/>
                    </a:moveTo>
                    <a:lnTo>
                      <a:pt x="98" y="62"/>
                    </a:lnTo>
                    <a:lnTo>
                      <a:pt x="92" y="77"/>
                    </a:lnTo>
                    <a:lnTo>
                      <a:pt x="82" y="86"/>
                    </a:lnTo>
                    <a:lnTo>
                      <a:pt x="65" y="92"/>
                    </a:lnTo>
                    <a:lnTo>
                      <a:pt x="49" y="96"/>
                    </a:lnTo>
                    <a:lnTo>
                      <a:pt x="33" y="92"/>
                    </a:lnTo>
                    <a:lnTo>
                      <a:pt x="20" y="86"/>
                    </a:lnTo>
                    <a:lnTo>
                      <a:pt x="10" y="77"/>
                    </a:lnTo>
                    <a:lnTo>
                      <a:pt x="0" y="62"/>
                    </a:lnTo>
                    <a:lnTo>
                      <a:pt x="0" y="46"/>
                    </a:lnTo>
                    <a:lnTo>
                      <a:pt x="0" y="34"/>
                    </a:lnTo>
                    <a:lnTo>
                      <a:pt x="10" y="19"/>
                    </a:lnTo>
                    <a:lnTo>
                      <a:pt x="20" y="10"/>
                    </a:lnTo>
                    <a:lnTo>
                      <a:pt x="33" y="0"/>
                    </a:lnTo>
                    <a:lnTo>
                      <a:pt x="49" y="0"/>
                    </a:lnTo>
                    <a:lnTo>
                      <a:pt x="65" y="0"/>
                    </a:lnTo>
                    <a:lnTo>
                      <a:pt x="82" y="10"/>
                    </a:lnTo>
                    <a:lnTo>
                      <a:pt x="92" y="19"/>
                    </a:lnTo>
                    <a:lnTo>
                      <a:pt x="98" y="34"/>
                    </a:lnTo>
                    <a:lnTo>
                      <a:pt x="102" y="46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90" name="Freeform 994"/>
              <p:cNvSpPr>
                <a:spLocks/>
              </p:cNvSpPr>
              <p:nvPr/>
            </p:nvSpPr>
            <p:spPr bwMode="auto">
              <a:xfrm>
                <a:off x="5919" y="6098"/>
                <a:ext cx="102" cy="96"/>
              </a:xfrm>
              <a:custGeom>
                <a:avLst/>
                <a:gdLst/>
                <a:ahLst/>
                <a:cxnLst>
                  <a:cxn ang="0">
                    <a:pos x="102" y="46"/>
                  </a:cxn>
                  <a:cxn ang="0">
                    <a:pos x="99" y="62"/>
                  </a:cxn>
                  <a:cxn ang="0">
                    <a:pos x="92" y="77"/>
                  </a:cxn>
                  <a:cxn ang="0">
                    <a:pos x="82" y="86"/>
                  </a:cxn>
                  <a:cxn ang="0">
                    <a:pos x="66" y="92"/>
                  </a:cxn>
                  <a:cxn ang="0">
                    <a:pos x="50" y="96"/>
                  </a:cxn>
                  <a:cxn ang="0">
                    <a:pos x="33" y="92"/>
                  </a:cxn>
                  <a:cxn ang="0">
                    <a:pos x="20" y="86"/>
                  </a:cxn>
                  <a:cxn ang="0">
                    <a:pos x="10" y="77"/>
                  </a:cxn>
                  <a:cxn ang="0">
                    <a:pos x="0" y="62"/>
                  </a:cxn>
                  <a:cxn ang="0">
                    <a:pos x="0" y="46"/>
                  </a:cxn>
                  <a:cxn ang="0">
                    <a:pos x="0" y="34"/>
                  </a:cxn>
                  <a:cxn ang="0">
                    <a:pos x="10" y="19"/>
                  </a:cxn>
                  <a:cxn ang="0">
                    <a:pos x="20" y="10"/>
                  </a:cxn>
                  <a:cxn ang="0">
                    <a:pos x="33" y="0"/>
                  </a:cxn>
                  <a:cxn ang="0">
                    <a:pos x="50" y="0"/>
                  </a:cxn>
                  <a:cxn ang="0">
                    <a:pos x="66" y="0"/>
                  </a:cxn>
                  <a:cxn ang="0">
                    <a:pos x="82" y="10"/>
                  </a:cxn>
                  <a:cxn ang="0">
                    <a:pos x="92" y="19"/>
                  </a:cxn>
                  <a:cxn ang="0">
                    <a:pos x="99" y="34"/>
                  </a:cxn>
                  <a:cxn ang="0">
                    <a:pos x="102" y="46"/>
                  </a:cxn>
                </a:cxnLst>
                <a:rect l="0" t="0" r="r" b="b"/>
                <a:pathLst>
                  <a:path w="102" h="96">
                    <a:moveTo>
                      <a:pt x="102" y="46"/>
                    </a:moveTo>
                    <a:lnTo>
                      <a:pt x="99" y="62"/>
                    </a:lnTo>
                    <a:lnTo>
                      <a:pt x="92" y="77"/>
                    </a:lnTo>
                    <a:lnTo>
                      <a:pt x="82" y="86"/>
                    </a:lnTo>
                    <a:lnTo>
                      <a:pt x="66" y="92"/>
                    </a:lnTo>
                    <a:lnTo>
                      <a:pt x="50" y="96"/>
                    </a:lnTo>
                    <a:lnTo>
                      <a:pt x="33" y="92"/>
                    </a:lnTo>
                    <a:lnTo>
                      <a:pt x="20" y="86"/>
                    </a:lnTo>
                    <a:lnTo>
                      <a:pt x="10" y="77"/>
                    </a:lnTo>
                    <a:lnTo>
                      <a:pt x="0" y="62"/>
                    </a:lnTo>
                    <a:lnTo>
                      <a:pt x="0" y="46"/>
                    </a:lnTo>
                    <a:lnTo>
                      <a:pt x="0" y="34"/>
                    </a:lnTo>
                    <a:lnTo>
                      <a:pt x="10" y="19"/>
                    </a:lnTo>
                    <a:lnTo>
                      <a:pt x="20" y="10"/>
                    </a:lnTo>
                    <a:lnTo>
                      <a:pt x="33" y="0"/>
                    </a:lnTo>
                    <a:lnTo>
                      <a:pt x="50" y="0"/>
                    </a:lnTo>
                    <a:lnTo>
                      <a:pt x="66" y="0"/>
                    </a:lnTo>
                    <a:lnTo>
                      <a:pt x="82" y="10"/>
                    </a:lnTo>
                    <a:lnTo>
                      <a:pt x="92" y="19"/>
                    </a:lnTo>
                    <a:lnTo>
                      <a:pt x="99" y="34"/>
                    </a:lnTo>
                    <a:lnTo>
                      <a:pt x="102" y="46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91" name="Freeform 995"/>
              <p:cNvSpPr>
                <a:spLocks/>
              </p:cNvSpPr>
              <p:nvPr/>
            </p:nvSpPr>
            <p:spPr bwMode="auto">
              <a:xfrm>
                <a:off x="5919" y="5684"/>
                <a:ext cx="102" cy="98"/>
              </a:xfrm>
              <a:custGeom>
                <a:avLst/>
                <a:gdLst/>
                <a:ahLst/>
                <a:cxnLst>
                  <a:cxn ang="0">
                    <a:pos x="102" y="49"/>
                  </a:cxn>
                  <a:cxn ang="0">
                    <a:pos x="99" y="64"/>
                  </a:cxn>
                  <a:cxn ang="0">
                    <a:pos x="92" y="77"/>
                  </a:cxn>
                  <a:cxn ang="0">
                    <a:pos x="82" y="89"/>
                  </a:cxn>
                  <a:cxn ang="0">
                    <a:pos x="66" y="95"/>
                  </a:cxn>
                  <a:cxn ang="0">
                    <a:pos x="50" y="98"/>
                  </a:cxn>
                  <a:cxn ang="0">
                    <a:pos x="33" y="95"/>
                  </a:cxn>
                  <a:cxn ang="0">
                    <a:pos x="20" y="89"/>
                  </a:cxn>
                  <a:cxn ang="0">
                    <a:pos x="10" y="77"/>
                  </a:cxn>
                  <a:cxn ang="0">
                    <a:pos x="0" y="64"/>
                  </a:cxn>
                  <a:cxn ang="0">
                    <a:pos x="0" y="49"/>
                  </a:cxn>
                  <a:cxn ang="0">
                    <a:pos x="0" y="34"/>
                  </a:cxn>
                  <a:cxn ang="0">
                    <a:pos x="10" y="21"/>
                  </a:cxn>
                  <a:cxn ang="0">
                    <a:pos x="20" y="9"/>
                  </a:cxn>
                  <a:cxn ang="0">
                    <a:pos x="33" y="3"/>
                  </a:cxn>
                  <a:cxn ang="0">
                    <a:pos x="50" y="0"/>
                  </a:cxn>
                  <a:cxn ang="0">
                    <a:pos x="66" y="3"/>
                  </a:cxn>
                  <a:cxn ang="0">
                    <a:pos x="82" y="9"/>
                  </a:cxn>
                  <a:cxn ang="0">
                    <a:pos x="92" y="21"/>
                  </a:cxn>
                  <a:cxn ang="0">
                    <a:pos x="99" y="34"/>
                  </a:cxn>
                  <a:cxn ang="0">
                    <a:pos x="102" y="49"/>
                  </a:cxn>
                </a:cxnLst>
                <a:rect l="0" t="0" r="r" b="b"/>
                <a:pathLst>
                  <a:path w="102" h="98">
                    <a:moveTo>
                      <a:pt x="102" y="49"/>
                    </a:moveTo>
                    <a:lnTo>
                      <a:pt x="99" y="64"/>
                    </a:lnTo>
                    <a:lnTo>
                      <a:pt x="92" y="77"/>
                    </a:lnTo>
                    <a:lnTo>
                      <a:pt x="82" y="89"/>
                    </a:lnTo>
                    <a:lnTo>
                      <a:pt x="66" y="95"/>
                    </a:lnTo>
                    <a:lnTo>
                      <a:pt x="50" y="98"/>
                    </a:lnTo>
                    <a:lnTo>
                      <a:pt x="33" y="95"/>
                    </a:lnTo>
                    <a:lnTo>
                      <a:pt x="20" y="89"/>
                    </a:lnTo>
                    <a:lnTo>
                      <a:pt x="10" y="77"/>
                    </a:lnTo>
                    <a:lnTo>
                      <a:pt x="0" y="64"/>
                    </a:lnTo>
                    <a:lnTo>
                      <a:pt x="0" y="49"/>
                    </a:lnTo>
                    <a:lnTo>
                      <a:pt x="0" y="34"/>
                    </a:lnTo>
                    <a:lnTo>
                      <a:pt x="10" y="21"/>
                    </a:lnTo>
                    <a:lnTo>
                      <a:pt x="20" y="9"/>
                    </a:lnTo>
                    <a:lnTo>
                      <a:pt x="33" y="3"/>
                    </a:lnTo>
                    <a:lnTo>
                      <a:pt x="50" y="0"/>
                    </a:lnTo>
                    <a:lnTo>
                      <a:pt x="66" y="3"/>
                    </a:lnTo>
                    <a:lnTo>
                      <a:pt x="82" y="9"/>
                    </a:lnTo>
                    <a:lnTo>
                      <a:pt x="92" y="21"/>
                    </a:lnTo>
                    <a:lnTo>
                      <a:pt x="99" y="34"/>
                    </a:lnTo>
                    <a:lnTo>
                      <a:pt x="102" y="49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92" name="Freeform 996"/>
              <p:cNvSpPr>
                <a:spLocks/>
              </p:cNvSpPr>
              <p:nvPr/>
            </p:nvSpPr>
            <p:spPr bwMode="auto">
              <a:xfrm>
                <a:off x="5700" y="5684"/>
                <a:ext cx="102" cy="98"/>
              </a:xfrm>
              <a:custGeom>
                <a:avLst/>
                <a:gdLst/>
                <a:ahLst/>
                <a:cxnLst>
                  <a:cxn ang="0">
                    <a:pos x="102" y="49"/>
                  </a:cxn>
                  <a:cxn ang="0">
                    <a:pos x="98" y="64"/>
                  </a:cxn>
                  <a:cxn ang="0">
                    <a:pos x="92" y="77"/>
                  </a:cxn>
                  <a:cxn ang="0">
                    <a:pos x="82" y="89"/>
                  </a:cxn>
                  <a:cxn ang="0">
                    <a:pos x="65" y="95"/>
                  </a:cxn>
                  <a:cxn ang="0">
                    <a:pos x="49" y="98"/>
                  </a:cxn>
                  <a:cxn ang="0">
                    <a:pos x="33" y="95"/>
                  </a:cxn>
                  <a:cxn ang="0">
                    <a:pos x="20" y="89"/>
                  </a:cxn>
                  <a:cxn ang="0">
                    <a:pos x="10" y="77"/>
                  </a:cxn>
                  <a:cxn ang="0">
                    <a:pos x="0" y="64"/>
                  </a:cxn>
                  <a:cxn ang="0">
                    <a:pos x="0" y="49"/>
                  </a:cxn>
                  <a:cxn ang="0">
                    <a:pos x="0" y="34"/>
                  </a:cxn>
                  <a:cxn ang="0">
                    <a:pos x="10" y="21"/>
                  </a:cxn>
                  <a:cxn ang="0">
                    <a:pos x="20" y="9"/>
                  </a:cxn>
                  <a:cxn ang="0">
                    <a:pos x="33" y="3"/>
                  </a:cxn>
                  <a:cxn ang="0">
                    <a:pos x="49" y="0"/>
                  </a:cxn>
                  <a:cxn ang="0">
                    <a:pos x="65" y="3"/>
                  </a:cxn>
                  <a:cxn ang="0">
                    <a:pos x="82" y="9"/>
                  </a:cxn>
                  <a:cxn ang="0">
                    <a:pos x="92" y="21"/>
                  </a:cxn>
                  <a:cxn ang="0">
                    <a:pos x="98" y="34"/>
                  </a:cxn>
                  <a:cxn ang="0">
                    <a:pos x="102" y="49"/>
                  </a:cxn>
                </a:cxnLst>
                <a:rect l="0" t="0" r="r" b="b"/>
                <a:pathLst>
                  <a:path w="102" h="98">
                    <a:moveTo>
                      <a:pt x="102" y="49"/>
                    </a:moveTo>
                    <a:lnTo>
                      <a:pt x="98" y="64"/>
                    </a:lnTo>
                    <a:lnTo>
                      <a:pt x="92" y="77"/>
                    </a:lnTo>
                    <a:lnTo>
                      <a:pt x="82" y="89"/>
                    </a:lnTo>
                    <a:lnTo>
                      <a:pt x="65" y="95"/>
                    </a:lnTo>
                    <a:lnTo>
                      <a:pt x="49" y="98"/>
                    </a:lnTo>
                    <a:lnTo>
                      <a:pt x="33" y="95"/>
                    </a:lnTo>
                    <a:lnTo>
                      <a:pt x="20" y="89"/>
                    </a:lnTo>
                    <a:lnTo>
                      <a:pt x="10" y="77"/>
                    </a:lnTo>
                    <a:lnTo>
                      <a:pt x="0" y="64"/>
                    </a:lnTo>
                    <a:lnTo>
                      <a:pt x="0" y="49"/>
                    </a:lnTo>
                    <a:lnTo>
                      <a:pt x="0" y="34"/>
                    </a:lnTo>
                    <a:lnTo>
                      <a:pt x="10" y="21"/>
                    </a:lnTo>
                    <a:lnTo>
                      <a:pt x="20" y="9"/>
                    </a:lnTo>
                    <a:lnTo>
                      <a:pt x="33" y="3"/>
                    </a:lnTo>
                    <a:lnTo>
                      <a:pt x="49" y="0"/>
                    </a:lnTo>
                    <a:lnTo>
                      <a:pt x="65" y="3"/>
                    </a:lnTo>
                    <a:lnTo>
                      <a:pt x="82" y="9"/>
                    </a:lnTo>
                    <a:lnTo>
                      <a:pt x="92" y="21"/>
                    </a:lnTo>
                    <a:lnTo>
                      <a:pt x="98" y="34"/>
                    </a:lnTo>
                    <a:lnTo>
                      <a:pt x="102" y="49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93" name="Freeform 997"/>
              <p:cNvSpPr>
                <a:spLocks/>
              </p:cNvSpPr>
              <p:nvPr/>
            </p:nvSpPr>
            <p:spPr bwMode="auto">
              <a:xfrm>
                <a:off x="5674" y="6000"/>
                <a:ext cx="29" cy="43"/>
              </a:xfrm>
              <a:custGeom>
                <a:avLst/>
                <a:gdLst/>
                <a:ahLst/>
                <a:cxnLst>
                  <a:cxn ang="0">
                    <a:pos x="0" y="43"/>
                  </a:cxn>
                  <a:cxn ang="0">
                    <a:pos x="0" y="0"/>
                  </a:cxn>
                  <a:cxn ang="0">
                    <a:pos x="16" y="28"/>
                  </a:cxn>
                  <a:cxn ang="0">
                    <a:pos x="29" y="0"/>
                  </a:cxn>
                  <a:cxn ang="0">
                    <a:pos x="29" y="43"/>
                  </a:cxn>
                </a:cxnLst>
                <a:rect l="0" t="0" r="r" b="b"/>
                <a:pathLst>
                  <a:path w="29" h="43">
                    <a:moveTo>
                      <a:pt x="0" y="43"/>
                    </a:moveTo>
                    <a:lnTo>
                      <a:pt x="0" y="0"/>
                    </a:lnTo>
                    <a:lnTo>
                      <a:pt x="16" y="28"/>
                    </a:lnTo>
                    <a:lnTo>
                      <a:pt x="29" y="0"/>
                    </a:lnTo>
                    <a:lnTo>
                      <a:pt x="29" y="43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94" name="Freeform 998"/>
              <p:cNvSpPr>
                <a:spLocks/>
              </p:cNvSpPr>
              <p:nvPr/>
            </p:nvSpPr>
            <p:spPr bwMode="auto">
              <a:xfrm>
                <a:off x="5716" y="6000"/>
                <a:ext cx="30" cy="43"/>
              </a:xfrm>
              <a:custGeom>
                <a:avLst/>
                <a:gdLst/>
                <a:ahLst/>
                <a:cxnLst>
                  <a:cxn ang="0">
                    <a:pos x="4" y="40"/>
                  </a:cxn>
                  <a:cxn ang="0">
                    <a:pos x="7" y="40"/>
                  </a:cxn>
                  <a:cxn ang="0">
                    <a:pos x="10" y="43"/>
                  </a:cxn>
                  <a:cxn ang="0">
                    <a:pos x="20" y="43"/>
                  </a:cxn>
                  <a:cxn ang="0">
                    <a:pos x="23" y="40"/>
                  </a:cxn>
                  <a:cxn ang="0">
                    <a:pos x="27" y="40"/>
                  </a:cxn>
                  <a:cxn ang="0">
                    <a:pos x="30" y="37"/>
                  </a:cxn>
                  <a:cxn ang="0">
                    <a:pos x="30" y="34"/>
                  </a:cxn>
                  <a:cxn ang="0">
                    <a:pos x="30" y="28"/>
                  </a:cxn>
                  <a:cxn ang="0">
                    <a:pos x="30" y="12"/>
                  </a:cxn>
                  <a:cxn ang="0">
                    <a:pos x="30" y="9"/>
                  </a:cxn>
                  <a:cxn ang="0">
                    <a:pos x="30" y="6"/>
                  </a:cxn>
                  <a:cxn ang="0">
                    <a:pos x="27" y="3"/>
                  </a:cxn>
                  <a:cxn ang="0">
                    <a:pos x="23" y="0"/>
                  </a:cxn>
                  <a:cxn ang="0">
                    <a:pos x="20" y="0"/>
                  </a:cxn>
                  <a:cxn ang="0">
                    <a:pos x="10" y="0"/>
                  </a:cxn>
                  <a:cxn ang="0">
                    <a:pos x="7" y="0"/>
                  </a:cxn>
                  <a:cxn ang="0">
                    <a:pos x="4" y="3"/>
                  </a:cxn>
                  <a:cxn ang="0">
                    <a:pos x="0" y="6"/>
                  </a:cxn>
                  <a:cxn ang="0">
                    <a:pos x="0" y="9"/>
                  </a:cxn>
                  <a:cxn ang="0">
                    <a:pos x="0" y="12"/>
                  </a:cxn>
                  <a:cxn ang="0">
                    <a:pos x="0" y="28"/>
                  </a:cxn>
                  <a:cxn ang="0">
                    <a:pos x="0" y="34"/>
                  </a:cxn>
                  <a:cxn ang="0">
                    <a:pos x="0" y="37"/>
                  </a:cxn>
                  <a:cxn ang="0">
                    <a:pos x="4" y="40"/>
                  </a:cxn>
                </a:cxnLst>
                <a:rect l="0" t="0" r="r" b="b"/>
                <a:pathLst>
                  <a:path w="30" h="43">
                    <a:moveTo>
                      <a:pt x="4" y="40"/>
                    </a:moveTo>
                    <a:lnTo>
                      <a:pt x="7" y="40"/>
                    </a:lnTo>
                    <a:lnTo>
                      <a:pt x="10" y="43"/>
                    </a:lnTo>
                    <a:lnTo>
                      <a:pt x="20" y="43"/>
                    </a:lnTo>
                    <a:lnTo>
                      <a:pt x="23" y="40"/>
                    </a:lnTo>
                    <a:lnTo>
                      <a:pt x="27" y="40"/>
                    </a:lnTo>
                    <a:lnTo>
                      <a:pt x="30" y="37"/>
                    </a:lnTo>
                    <a:lnTo>
                      <a:pt x="30" y="34"/>
                    </a:lnTo>
                    <a:lnTo>
                      <a:pt x="30" y="28"/>
                    </a:lnTo>
                    <a:lnTo>
                      <a:pt x="30" y="12"/>
                    </a:lnTo>
                    <a:lnTo>
                      <a:pt x="30" y="9"/>
                    </a:lnTo>
                    <a:lnTo>
                      <a:pt x="30" y="6"/>
                    </a:lnTo>
                    <a:lnTo>
                      <a:pt x="27" y="3"/>
                    </a:lnTo>
                    <a:lnTo>
                      <a:pt x="23" y="0"/>
                    </a:lnTo>
                    <a:lnTo>
                      <a:pt x="20" y="0"/>
                    </a:lnTo>
                    <a:lnTo>
                      <a:pt x="10" y="0"/>
                    </a:lnTo>
                    <a:lnTo>
                      <a:pt x="7" y="0"/>
                    </a:lnTo>
                    <a:lnTo>
                      <a:pt x="4" y="3"/>
                    </a:lnTo>
                    <a:lnTo>
                      <a:pt x="0" y="6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0" y="28"/>
                    </a:lnTo>
                    <a:lnTo>
                      <a:pt x="0" y="34"/>
                    </a:lnTo>
                    <a:lnTo>
                      <a:pt x="0" y="37"/>
                    </a:lnTo>
                    <a:lnTo>
                      <a:pt x="4" y="4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95" name="Freeform 999"/>
              <p:cNvSpPr>
                <a:spLocks/>
              </p:cNvSpPr>
              <p:nvPr/>
            </p:nvSpPr>
            <p:spPr bwMode="auto">
              <a:xfrm>
                <a:off x="5765" y="6000"/>
                <a:ext cx="23" cy="43"/>
              </a:xfrm>
              <a:custGeom>
                <a:avLst/>
                <a:gdLst/>
                <a:ahLst/>
                <a:cxnLst>
                  <a:cxn ang="0">
                    <a:pos x="0" y="43"/>
                  </a:cxn>
                  <a:cxn ang="0">
                    <a:pos x="0" y="0"/>
                  </a:cxn>
                  <a:cxn ang="0">
                    <a:pos x="23" y="43"/>
                  </a:cxn>
                  <a:cxn ang="0">
                    <a:pos x="23" y="0"/>
                  </a:cxn>
                </a:cxnLst>
                <a:rect l="0" t="0" r="r" b="b"/>
                <a:pathLst>
                  <a:path w="23" h="43">
                    <a:moveTo>
                      <a:pt x="0" y="43"/>
                    </a:moveTo>
                    <a:lnTo>
                      <a:pt x="0" y="0"/>
                    </a:lnTo>
                    <a:lnTo>
                      <a:pt x="23" y="43"/>
                    </a:lnTo>
                    <a:lnTo>
                      <a:pt x="23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96" name="Line 1000"/>
              <p:cNvSpPr>
                <a:spLocks noChangeShapeType="1"/>
              </p:cNvSpPr>
              <p:nvPr/>
            </p:nvSpPr>
            <p:spPr bwMode="auto">
              <a:xfrm>
                <a:off x="5811" y="6043"/>
                <a:ext cx="2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97" name="Freeform 1001"/>
              <p:cNvSpPr>
                <a:spLocks/>
              </p:cNvSpPr>
              <p:nvPr/>
            </p:nvSpPr>
            <p:spPr bwMode="auto">
              <a:xfrm>
                <a:off x="5815" y="6000"/>
                <a:ext cx="6" cy="43"/>
              </a:xfrm>
              <a:custGeom>
                <a:avLst/>
                <a:gdLst/>
                <a:ahLst/>
                <a:cxnLst>
                  <a:cxn ang="0">
                    <a:pos x="6" y="43"/>
                  </a:cxn>
                  <a:cxn ang="0">
                    <a:pos x="6" y="0"/>
                  </a:cxn>
                  <a:cxn ang="0">
                    <a:pos x="0" y="6"/>
                  </a:cxn>
                </a:cxnLst>
                <a:rect l="0" t="0" r="r" b="b"/>
                <a:pathLst>
                  <a:path w="6" h="43">
                    <a:moveTo>
                      <a:pt x="6" y="43"/>
                    </a:moveTo>
                    <a:lnTo>
                      <a:pt x="6" y="0"/>
                    </a:lnTo>
                    <a:lnTo>
                      <a:pt x="0" y="6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98" name="Line 1002"/>
              <p:cNvSpPr>
                <a:spLocks noChangeShapeType="1"/>
              </p:cNvSpPr>
              <p:nvPr/>
            </p:nvSpPr>
            <p:spPr bwMode="auto">
              <a:xfrm flipH="1" flipV="1">
                <a:off x="5987" y="5775"/>
                <a:ext cx="220" cy="77"/>
              </a:xfrm>
              <a:prstGeom prst="line">
                <a:avLst/>
              </a:prstGeom>
              <a:noFill/>
              <a:ln w="3175">
                <a:solidFill>
                  <a:srgbClr val="0000FF"/>
                </a:solidFill>
                <a:round/>
                <a:headEnd/>
                <a:tailEnd type="stealth" w="sm" len="sm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" name="Group 1003"/>
            <p:cNvGrpSpPr>
              <a:grpSpLocks/>
            </p:cNvGrpSpPr>
            <p:nvPr/>
          </p:nvGrpSpPr>
          <p:grpSpPr bwMode="auto">
            <a:xfrm>
              <a:off x="9354" y="7847"/>
              <a:ext cx="745" cy="1260"/>
              <a:chOff x="8514" y="7967"/>
              <a:chExt cx="456" cy="771"/>
            </a:xfrm>
          </p:grpSpPr>
          <p:sp>
            <p:nvSpPr>
              <p:cNvPr id="5100" name="Freeform 1004"/>
              <p:cNvSpPr>
                <a:spLocks/>
              </p:cNvSpPr>
              <p:nvPr/>
            </p:nvSpPr>
            <p:spPr bwMode="auto">
              <a:xfrm>
                <a:off x="8737" y="8145"/>
                <a:ext cx="118" cy="111"/>
              </a:xfrm>
              <a:custGeom>
                <a:avLst/>
                <a:gdLst/>
                <a:ahLst/>
                <a:cxnLst>
                  <a:cxn ang="0">
                    <a:pos x="118" y="56"/>
                  </a:cxn>
                  <a:cxn ang="0">
                    <a:pos x="115" y="74"/>
                  </a:cxn>
                  <a:cxn ang="0">
                    <a:pos x="105" y="89"/>
                  </a:cxn>
                  <a:cxn ang="0">
                    <a:pos x="92" y="99"/>
                  </a:cxn>
                  <a:cxn ang="0">
                    <a:pos x="75" y="108"/>
                  </a:cxn>
                  <a:cxn ang="0">
                    <a:pos x="59" y="111"/>
                  </a:cxn>
                  <a:cxn ang="0">
                    <a:pos x="39" y="108"/>
                  </a:cxn>
                  <a:cxn ang="0">
                    <a:pos x="26" y="99"/>
                  </a:cxn>
                  <a:cxn ang="0">
                    <a:pos x="13" y="89"/>
                  </a:cxn>
                  <a:cxn ang="0">
                    <a:pos x="3" y="74"/>
                  </a:cxn>
                  <a:cxn ang="0">
                    <a:pos x="0" y="56"/>
                  </a:cxn>
                  <a:cxn ang="0">
                    <a:pos x="3" y="40"/>
                  </a:cxn>
                  <a:cxn ang="0">
                    <a:pos x="13" y="25"/>
                  </a:cxn>
                  <a:cxn ang="0">
                    <a:pos x="26" y="13"/>
                  </a:cxn>
                  <a:cxn ang="0">
                    <a:pos x="39" y="4"/>
                  </a:cxn>
                  <a:cxn ang="0">
                    <a:pos x="59" y="0"/>
                  </a:cxn>
                  <a:cxn ang="0">
                    <a:pos x="75" y="4"/>
                  </a:cxn>
                  <a:cxn ang="0">
                    <a:pos x="92" y="13"/>
                  </a:cxn>
                  <a:cxn ang="0">
                    <a:pos x="105" y="25"/>
                  </a:cxn>
                  <a:cxn ang="0">
                    <a:pos x="115" y="40"/>
                  </a:cxn>
                  <a:cxn ang="0">
                    <a:pos x="118" y="56"/>
                  </a:cxn>
                </a:cxnLst>
                <a:rect l="0" t="0" r="r" b="b"/>
                <a:pathLst>
                  <a:path w="118" h="111">
                    <a:moveTo>
                      <a:pt x="118" y="56"/>
                    </a:moveTo>
                    <a:lnTo>
                      <a:pt x="115" y="74"/>
                    </a:lnTo>
                    <a:lnTo>
                      <a:pt x="105" y="89"/>
                    </a:lnTo>
                    <a:lnTo>
                      <a:pt x="92" y="99"/>
                    </a:lnTo>
                    <a:lnTo>
                      <a:pt x="75" y="108"/>
                    </a:lnTo>
                    <a:lnTo>
                      <a:pt x="59" y="111"/>
                    </a:lnTo>
                    <a:lnTo>
                      <a:pt x="39" y="108"/>
                    </a:lnTo>
                    <a:lnTo>
                      <a:pt x="26" y="99"/>
                    </a:lnTo>
                    <a:lnTo>
                      <a:pt x="13" y="89"/>
                    </a:lnTo>
                    <a:lnTo>
                      <a:pt x="3" y="74"/>
                    </a:lnTo>
                    <a:lnTo>
                      <a:pt x="0" y="56"/>
                    </a:lnTo>
                    <a:lnTo>
                      <a:pt x="3" y="40"/>
                    </a:lnTo>
                    <a:lnTo>
                      <a:pt x="13" y="25"/>
                    </a:lnTo>
                    <a:lnTo>
                      <a:pt x="26" y="13"/>
                    </a:lnTo>
                    <a:lnTo>
                      <a:pt x="39" y="4"/>
                    </a:lnTo>
                    <a:lnTo>
                      <a:pt x="59" y="0"/>
                    </a:lnTo>
                    <a:lnTo>
                      <a:pt x="75" y="4"/>
                    </a:lnTo>
                    <a:lnTo>
                      <a:pt x="92" y="13"/>
                    </a:lnTo>
                    <a:lnTo>
                      <a:pt x="105" y="25"/>
                    </a:lnTo>
                    <a:lnTo>
                      <a:pt x="115" y="40"/>
                    </a:lnTo>
                    <a:lnTo>
                      <a:pt x="118" y="56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01" name="Freeform 1005"/>
              <p:cNvSpPr>
                <a:spLocks/>
              </p:cNvSpPr>
              <p:nvPr/>
            </p:nvSpPr>
            <p:spPr bwMode="auto">
              <a:xfrm>
                <a:off x="8737" y="8305"/>
                <a:ext cx="118" cy="108"/>
              </a:xfrm>
              <a:custGeom>
                <a:avLst/>
                <a:gdLst/>
                <a:ahLst/>
                <a:cxnLst>
                  <a:cxn ang="0">
                    <a:pos x="118" y="52"/>
                  </a:cxn>
                  <a:cxn ang="0">
                    <a:pos x="115" y="71"/>
                  </a:cxn>
                  <a:cxn ang="0">
                    <a:pos x="105" y="86"/>
                  </a:cxn>
                  <a:cxn ang="0">
                    <a:pos x="92" y="98"/>
                  </a:cxn>
                  <a:cxn ang="0">
                    <a:pos x="75" y="105"/>
                  </a:cxn>
                  <a:cxn ang="0">
                    <a:pos x="59" y="108"/>
                  </a:cxn>
                  <a:cxn ang="0">
                    <a:pos x="39" y="105"/>
                  </a:cxn>
                  <a:cxn ang="0">
                    <a:pos x="26" y="98"/>
                  </a:cxn>
                  <a:cxn ang="0">
                    <a:pos x="13" y="86"/>
                  </a:cxn>
                  <a:cxn ang="0">
                    <a:pos x="3" y="71"/>
                  </a:cxn>
                  <a:cxn ang="0">
                    <a:pos x="0" y="52"/>
                  </a:cxn>
                  <a:cxn ang="0">
                    <a:pos x="3" y="37"/>
                  </a:cxn>
                  <a:cxn ang="0">
                    <a:pos x="13" y="22"/>
                  </a:cxn>
                  <a:cxn ang="0">
                    <a:pos x="26" y="9"/>
                  </a:cxn>
                  <a:cxn ang="0">
                    <a:pos x="39" y="0"/>
                  </a:cxn>
                  <a:cxn ang="0">
                    <a:pos x="59" y="0"/>
                  </a:cxn>
                  <a:cxn ang="0">
                    <a:pos x="75" y="0"/>
                  </a:cxn>
                  <a:cxn ang="0">
                    <a:pos x="92" y="9"/>
                  </a:cxn>
                  <a:cxn ang="0">
                    <a:pos x="105" y="22"/>
                  </a:cxn>
                  <a:cxn ang="0">
                    <a:pos x="115" y="37"/>
                  </a:cxn>
                  <a:cxn ang="0">
                    <a:pos x="118" y="52"/>
                  </a:cxn>
                </a:cxnLst>
                <a:rect l="0" t="0" r="r" b="b"/>
                <a:pathLst>
                  <a:path w="118" h="108">
                    <a:moveTo>
                      <a:pt x="118" y="52"/>
                    </a:moveTo>
                    <a:lnTo>
                      <a:pt x="115" y="71"/>
                    </a:lnTo>
                    <a:lnTo>
                      <a:pt x="105" y="86"/>
                    </a:lnTo>
                    <a:lnTo>
                      <a:pt x="92" y="98"/>
                    </a:lnTo>
                    <a:lnTo>
                      <a:pt x="75" y="105"/>
                    </a:lnTo>
                    <a:lnTo>
                      <a:pt x="59" y="108"/>
                    </a:lnTo>
                    <a:lnTo>
                      <a:pt x="39" y="105"/>
                    </a:lnTo>
                    <a:lnTo>
                      <a:pt x="26" y="98"/>
                    </a:lnTo>
                    <a:lnTo>
                      <a:pt x="13" y="86"/>
                    </a:lnTo>
                    <a:lnTo>
                      <a:pt x="3" y="71"/>
                    </a:lnTo>
                    <a:lnTo>
                      <a:pt x="0" y="52"/>
                    </a:lnTo>
                    <a:lnTo>
                      <a:pt x="3" y="37"/>
                    </a:lnTo>
                    <a:lnTo>
                      <a:pt x="13" y="22"/>
                    </a:lnTo>
                    <a:lnTo>
                      <a:pt x="26" y="9"/>
                    </a:lnTo>
                    <a:lnTo>
                      <a:pt x="39" y="0"/>
                    </a:lnTo>
                    <a:lnTo>
                      <a:pt x="59" y="0"/>
                    </a:lnTo>
                    <a:lnTo>
                      <a:pt x="75" y="0"/>
                    </a:lnTo>
                    <a:lnTo>
                      <a:pt x="92" y="9"/>
                    </a:lnTo>
                    <a:lnTo>
                      <a:pt x="105" y="22"/>
                    </a:lnTo>
                    <a:lnTo>
                      <a:pt x="115" y="37"/>
                    </a:lnTo>
                    <a:lnTo>
                      <a:pt x="118" y="52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02" name="Freeform 1006"/>
              <p:cNvSpPr>
                <a:spLocks/>
              </p:cNvSpPr>
              <p:nvPr/>
            </p:nvSpPr>
            <p:spPr bwMode="auto">
              <a:xfrm>
                <a:off x="8737" y="8462"/>
                <a:ext cx="118" cy="107"/>
              </a:xfrm>
              <a:custGeom>
                <a:avLst/>
                <a:gdLst/>
                <a:ahLst/>
                <a:cxnLst>
                  <a:cxn ang="0">
                    <a:pos x="118" y="55"/>
                  </a:cxn>
                  <a:cxn ang="0">
                    <a:pos x="115" y="70"/>
                  </a:cxn>
                  <a:cxn ang="0">
                    <a:pos x="105" y="86"/>
                  </a:cxn>
                  <a:cxn ang="0">
                    <a:pos x="92" y="98"/>
                  </a:cxn>
                  <a:cxn ang="0">
                    <a:pos x="75" y="107"/>
                  </a:cxn>
                  <a:cxn ang="0">
                    <a:pos x="59" y="107"/>
                  </a:cxn>
                  <a:cxn ang="0">
                    <a:pos x="39" y="107"/>
                  </a:cxn>
                  <a:cxn ang="0">
                    <a:pos x="26" y="98"/>
                  </a:cxn>
                  <a:cxn ang="0">
                    <a:pos x="13" y="86"/>
                  </a:cxn>
                  <a:cxn ang="0">
                    <a:pos x="3" y="70"/>
                  </a:cxn>
                  <a:cxn ang="0">
                    <a:pos x="0" y="55"/>
                  </a:cxn>
                  <a:cxn ang="0">
                    <a:pos x="3" y="37"/>
                  </a:cxn>
                  <a:cxn ang="0">
                    <a:pos x="13" y="21"/>
                  </a:cxn>
                  <a:cxn ang="0">
                    <a:pos x="26" y="9"/>
                  </a:cxn>
                  <a:cxn ang="0">
                    <a:pos x="39" y="3"/>
                  </a:cxn>
                  <a:cxn ang="0">
                    <a:pos x="59" y="0"/>
                  </a:cxn>
                  <a:cxn ang="0">
                    <a:pos x="75" y="3"/>
                  </a:cxn>
                  <a:cxn ang="0">
                    <a:pos x="92" y="9"/>
                  </a:cxn>
                  <a:cxn ang="0">
                    <a:pos x="105" y="21"/>
                  </a:cxn>
                  <a:cxn ang="0">
                    <a:pos x="115" y="37"/>
                  </a:cxn>
                  <a:cxn ang="0">
                    <a:pos x="118" y="55"/>
                  </a:cxn>
                </a:cxnLst>
                <a:rect l="0" t="0" r="r" b="b"/>
                <a:pathLst>
                  <a:path w="118" h="107">
                    <a:moveTo>
                      <a:pt x="118" y="55"/>
                    </a:moveTo>
                    <a:lnTo>
                      <a:pt x="115" y="70"/>
                    </a:lnTo>
                    <a:lnTo>
                      <a:pt x="105" y="86"/>
                    </a:lnTo>
                    <a:lnTo>
                      <a:pt x="92" y="98"/>
                    </a:lnTo>
                    <a:lnTo>
                      <a:pt x="75" y="107"/>
                    </a:lnTo>
                    <a:lnTo>
                      <a:pt x="59" y="107"/>
                    </a:lnTo>
                    <a:lnTo>
                      <a:pt x="39" y="107"/>
                    </a:lnTo>
                    <a:lnTo>
                      <a:pt x="26" y="98"/>
                    </a:lnTo>
                    <a:lnTo>
                      <a:pt x="13" y="86"/>
                    </a:lnTo>
                    <a:lnTo>
                      <a:pt x="3" y="70"/>
                    </a:lnTo>
                    <a:lnTo>
                      <a:pt x="0" y="55"/>
                    </a:lnTo>
                    <a:lnTo>
                      <a:pt x="3" y="37"/>
                    </a:lnTo>
                    <a:lnTo>
                      <a:pt x="13" y="21"/>
                    </a:lnTo>
                    <a:lnTo>
                      <a:pt x="26" y="9"/>
                    </a:lnTo>
                    <a:lnTo>
                      <a:pt x="39" y="3"/>
                    </a:lnTo>
                    <a:lnTo>
                      <a:pt x="59" y="0"/>
                    </a:lnTo>
                    <a:lnTo>
                      <a:pt x="75" y="3"/>
                    </a:lnTo>
                    <a:lnTo>
                      <a:pt x="92" y="9"/>
                    </a:lnTo>
                    <a:lnTo>
                      <a:pt x="105" y="21"/>
                    </a:lnTo>
                    <a:lnTo>
                      <a:pt x="115" y="37"/>
                    </a:lnTo>
                    <a:lnTo>
                      <a:pt x="118" y="55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03" name="Freeform 1007"/>
              <p:cNvSpPr>
                <a:spLocks/>
              </p:cNvSpPr>
              <p:nvPr/>
            </p:nvSpPr>
            <p:spPr bwMode="auto">
              <a:xfrm>
                <a:off x="8737" y="8618"/>
                <a:ext cx="118" cy="111"/>
              </a:xfrm>
              <a:custGeom>
                <a:avLst/>
                <a:gdLst/>
                <a:ahLst/>
                <a:cxnLst>
                  <a:cxn ang="0">
                    <a:pos x="118" y="56"/>
                  </a:cxn>
                  <a:cxn ang="0">
                    <a:pos x="115" y="71"/>
                  </a:cxn>
                  <a:cxn ang="0">
                    <a:pos x="105" y="86"/>
                  </a:cxn>
                  <a:cxn ang="0">
                    <a:pos x="92" y="99"/>
                  </a:cxn>
                  <a:cxn ang="0">
                    <a:pos x="75" y="108"/>
                  </a:cxn>
                  <a:cxn ang="0">
                    <a:pos x="59" y="111"/>
                  </a:cxn>
                  <a:cxn ang="0">
                    <a:pos x="39" y="108"/>
                  </a:cxn>
                  <a:cxn ang="0">
                    <a:pos x="26" y="99"/>
                  </a:cxn>
                  <a:cxn ang="0">
                    <a:pos x="13" y="86"/>
                  </a:cxn>
                  <a:cxn ang="0">
                    <a:pos x="3" y="71"/>
                  </a:cxn>
                  <a:cxn ang="0">
                    <a:pos x="0" y="56"/>
                  </a:cxn>
                  <a:cxn ang="0">
                    <a:pos x="3" y="40"/>
                  </a:cxn>
                  <a:cxn ang="0">
                    <a:pos x="13" y="25"/>
                  </a:cxn>
                  <a:cxn ang="0">
                    <a:pos x="26" y="13"/>
                  </a:cxn>
                  <a:cxn ang="0">
                    <a:pos x="39" y="3"/>
                  </a:cxn>
                  <a:cxn ang="0">
                    <a:pos x="59" y="0"/>
                  </a:cxn>
                  <a:cxn ang="0">
                    <a:pos x="75" y="3"/>
                  </a:cxn>
                  <a:cxn ang="0">
                    <a:pos x="92" y="13"/>
                  </a:cxn>
                  <a:cxn ang="0">
                    <a:pos x="105" y="25"/>
                  </a:cxn>
                  <a:cxn ang="0">
                    <a:pos x="115" y="40"/>
                  </a:cxn>
                  <a:cxn ang="0">
                    <a:pos x="118" y="56"/>
                  </a:cxn>
                </a:cxnLst>
                <a:rect l="0" t="0" r="r" b="b"/>
                <a:pathLst>
                  <a:path w="118" h="111">
                    <a:moveTo>
                      <a:pt x="118" y="56"/>
                    </a:moveTo>
                    <a:lnTo>
                      <a:pt x="115" y="71"/>
                    </a:lnTo>
                    <a:lnTo>
                      <a:pt x="105" y="86"/>
                    </a:lnTo>
                    <a:lnTo>
                      <a:pt x="92" y="99"/>
                    </a:lnTo>
                    <a:lnTo>
                      <a:pt x="75" y="108"/>
                    </a:lnTo>
                    <a:lnTo>
                      <a:pt x="59" y="111"/>
                    </a:lnTo>
                    <a:lnTo>
                      <a:pt x="39" y="108"/>
                    </a:lnTo>
                    <a:lnTo>
                      <a:pt x="26" y="99"/>
                    </a:lnTo>
                    <a:lnTo>
                      <a:pt x="13" y="86"/>
                    </a:lnTo>
                    <a:lnTo>
                      <a:pt x="3" y="71"/>
                    </a:lnTo>
                    <a:lnTo>
                      <a:pt x="0" y="56"/>
                    </a:lnTo>
                    <a:lnTo>
                      <a:pt x="3" y="40"/>
                    </a:lnTo>
                    <a:lnTo>
                      <a:pt x="13" y="25"/>
                    </a:lnTo>
                    <a:lnTo>
                      <a:pt x="26" y="13"/>
                    </a:lnTo>
                    <a:lnTo>
                      <a:pt x="39" y="3"/>
                    </a:lnTo>
                    <a:lnTo>
                      <a:pt x="59" y="0"/>
                    </a:lnTo>
                    <a:lnTo>
                      <a:pt x="75" y="3"/>
                    </a:lnTo>
                    <a:lnTo>
                      <a:pt x="92" y="13"/>
                    </a:lnTo>
                    <a:lnTo>
                      <a:pt x="105" y="25"/>
                    </a:lnTo>
                    <a:lnTo>
                      <a:pt x="115" y="40"/>
                    </a:lnTo>
                    <a:lnTo>
                      <a:pt x="118" y="56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04" name="Freeform 1008"/>
              <p:cNvSpPr>
                <a:spLocks/>
              </p:cNvSpPr>
              <p:nvPr/>
            </p:nvSpPr>
            <p:spPr bwMode="auto">
              <a:xfrm>
                <a:off x="8727" y="8597"/>
                <a:ext cx="151" cy="141"/>
              </a:xfrm>
              <a:custGeom>
                <a:avLst/>
                <a:gdLst/>
                <a:ahLst/>
                <a:cxnLst>
                  <a:cxn ang="0">
                    <a:pos x="151" y="70"/>
                  </a:cxn>
                  <a:cxn ang="0">
                    <a:pos x="148" y="92"/>
                  </a:cxn>
                  <a:cxn ang="0">
                    <a:pos x="135" y="113"/>
                  </a:cxn>
                  <a:cxn ang="0">
                    <a:pos x="118" y="129"/>
                  </a:cxn>
                  <a:cxn ang="0">
                    <a:pos x="98" y="138"/>
                  </a:cxn>
                  <a:cxn ang="0">
                    <a:pos x="76" y="141"/>
                  </a:cxn>
                  <a:cxn ang="0">
                    <a:pos x="53" y="138"/>
                  </a:cxn>
                  <a:cxn ang="0">
                    <a:pos x="30" y="129"/>
                  </a:cxn>
                  <a:cxn ang="0">
                    <a:pos x="13" y="113"/>
                  </a:cxn>
                  <a:cxn ang="0">
                    <a:pos x="3" y="92"/>
                  </a:cxn>
                  <a:cxn ang="0">
                    <a:pos x="0" y="70"/>
                  </a:cxn>
                  <a:cxn ang="0">
                    <a:pos x="3" y="49"/>
                  </a:cxn>
                  <a:cxn ang="0">
                    <a:pos x="13" y="31"/>
                  </a:cxn>
                  <a:cxn ang="0">
                    <a:pos x="30" y="15"/>
                  </a:cxn>
                  <a:cxn ang="0">
                    <a:pos x="53" y="3"/>
                  </a:cxn>
                  <a:cxn ang="0">
                    <a:pos x="76" y="0"/>
                  </a:cxn>
                  <a:cxn ang="0">
                    <a:pos x="98" y="3"/>
                  </a:cxn>
                  <a:cxn ang="0">
                    <a:pos x="118" y="15"/>
                  </a:cxn>
                  <a:cxn ang="0">
                    <a:pos x="135" y="31"/>
                  </a:cxn>
                  <a:cxn ang="0">
                    <a:pos x="148" y="49"/>
                  </a:cxn>
                  <a:cxn ang="0">
                    <a:pos x="151" y="70"/>
                  </a:cxn>
                </a:cxnLst>
                <a:rect l="0" t="0" r="r" b="b"/>
                <a:pathLst>
                  <a:path w="151" h="141">
                    <a:moveTo>
                      <a:pt x="151" y="70"/>
                    </a:moveTo>
                    <a:lnTo>
                      <a:pt x="148" y="92"/>
                    </a:lnTo>
                    <a:lnTo>
                      <a:pt x="135" y="113"/>
                    </a:lnTo>
                    <a:lnTo>
                      <a:pt x="118" y="129"/>
                    </a:lnTo>
                    <a:lnTo>
                      <a:pt x="98" y="138"/>
                    </a:lnTo>
                    <a:lnTo>
                      <a:pt x="76" y="141"/>
                    </a:lnTo>
                    <a:lnTo>
                      <a:pt x="53" y="138"/>
                    </a:lnTo>
                    <a:lnTo>
                      <a:pt x="30" y="129"/>
                    </a:lnTo>
                    <a:lnTo>
                      <a:pt x="13" y="113"/>
                    </a:lnTo>
                    <a:lnTo>
                      <a:pt x="3" y="92"/>
                    </a:lnTo>
                    <a:lnTo>
                      <a:pt x="0" y="70"/>
                    </a:lnTo>
                    <a:lnTo>
                      <a:pt x="3" y="49"/>
                    </a:lnTo>
                    <a:lnTo>
                      <a:pt x="13" y="31"/>
                    </a:lnTo>
                    <a:lnTo>
                      <a:pt x="30" y="15"/>
                    </a:lnTo>
                    <a:lnTo>
                      <a:pt x="53" y="3"/>
                    </a:lnTo>
                    <a:lnTo>
                      <a:pt x="76" y="0"/>
                    </a:lnTo>
                    <a:lnTo>
                      <a:pt x="98" y="3"/>
                    </a:lnTo>
                    <a:lnTo>
                      <a:pt x="118" y="15"/>
                    </a:lnTo>
                    <a:lnTo>
                      <a:pt x="135" y="31"/>
                    </a:lnTo>
                    <a:lnTo>
                      <a:pt x="148" y="49"/>
                    </a:lnTo>
                    <a:lnTo>
                      <a:pt x="151" y="7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05" name="Freeform 1009"/>
              <p:cNvSpPr>
                <a:spLocks/>
              </p:cNvSpPr>
              <p:nvPr/>
            </p:nvSpPr>
            <p:spPr bwMode="auto">
              <a:xfrm>
                <a:off x="8727" y="8440"/>
                <a:ext cx="151" cy="142"/>
              </a:xfrm>
              <a:custGeom>
                <a:avLst/>
                <a:gdLst/>
                <a:ahLst/>
                <a:cxnLst>
                  <a:cxn ang="0">
                    <a:pos x="151" y="71"/>
                  </a:cxn>
                  <a:cxn ang="0">
                    <a:pos x="148" y="92"/>
                  </a:cxn>
                  <a:cxn ang="0">
                    <a:pos x="135" y="111"/>
                  </a:cxn>
                  <a:cxn ang="0">
                    <a:pos x="118" y="126"/>
                  </a:cxn>
                  <a:cxn ang="0">
                    <a:pos x="98" y="138"/>
                  </a:cxn>
                  <a:cxn ang="0">
                    <a:pos x="76" y="142"/>
                  </a:cxn>
                  <a:cxn ang="0">
                    <a:pos x="53" y="138"/>
                  </a:cxn>
                  <a:cxn ang="0">
                    <a:pos x="30" y="126"/>
                  </a:cxn>
                  <a:cxn ang="0">
                    <a:pos x="13" y="111"/>
                  </a:cxn>
                  <a:cxn ang="0">
                    <a:pos x="3" y="92"/>
                  </a:cxn>
                  <a:cxn ang="0">
                    <a:pos x="0" y="71"/>
                  </a:cxn>
                  <a:cxn ang="0">
                    <a:pos x="3" y="49"/>
                  </a:cxn>
                  <a:cxn ang="0">
                    <a:pos x="13" y="28"/>
                  </a:cxn>
                  <a:cxn ang="0">
                    <a:pos x="30" y="13"/>
                  </a:cxn>
                  <a:cxn ang="0">
                    <a:pos x="53" y="3"/>
                  </a:cxn>
                  <a:cxn ang="0">
                    <a:pos x="76" y="0"/>
                  </a:cxn>
                  <a:cxn ang="0">
                    <a:pos x="98" y="3"/>
                  </a:cxn>
                  <a:cxn ang="0">
                    <a:pos x="118" y="13"/>
                  </a:cxn>
                  <a:cxn ang="0">
                    <a:pos x="135" y="28"/>
                  </a:cxn>
                  <a:cxn ang="0">
                    <a:pos x="148" y="49"/>
                  </a:cxn>
                  <a:cxn ang="0">
                    <a:pos x="151" y="71"/>
                  </a:cxn>
                </a:cxnLst>
                <a:rect l="0" t="0" r="r" b="b"/>
                <a:pathLst>
                  <a:path w="151" h="142">
                    <a:moveTo>
                      <a:pt x="151" y="71"/>
                    </a:moveTo>
                    <a:lnTo>
                      <a:pt x="148" y="92"/>
                    </a:lnTo>
                    <a:lnTo>
                      <a:pt x="135" y="111"/>
                    </a:lnTo>
                    <a:lnTo>
                      <a:pt x="118" y="126"/>
                    </a:lnTo>
                    <a:lnTo>
                      <a:pt x="98" y="138"/>
                    </a:lnTo>
                    <a:lnTo>
                      <a:pt x="76" y="142"/>
                    </a:lnTo>
                    <a:lnTo>
                      <a:pt x="53" y="138"/>
                    </a:lnTo>
                    <a:lnTo>
                      <a:pt x="30" y="126"/>
                    </a:lnTo>
                    <a:lnTo>
                      <a:pt x="13" y="111"/>
                    </a:lnTo>
                    <a:lnTo>
                      <a:pt x="3" y="92"/>
                    </a:lnTo>
                    <a:lnTo>
                      <a:pt x="0" y="71"/>
                    </a:lnTo>
                    <a:lnTo>
                      <a:pt x="3" y="49"/>
                    </a:lnTo>
                    <a:lnTo>
                      <a:pt x="13" y="28"/>
                    </a:lnTo>
                    <a:lnTo>
                      <a:pt x="30" y="13"/>
                    </a:lnTo>
                    <a:lnTo>
                      <a:pt x="53" y="3"/>
                    </a:lnTo>
                    <a:lnTo>
                      <a:pt x="76" y="0"/>
                    </a:lnTo>
                    <a:lnTo>
                      <a:pt x="98" y="3"/>
                    </a:lnTo>
                    <a:lnTo>
                      <a:pt x="118" y="13"/>
                    </a:lnTo>
                    <a:lnTo>
                      <a:pt x="135" y="28"/>
                    </a:lnTo>
                    <a:lnTo>
                      <a:pt x="148" y="49"/>
                    </a:lnTo>
                    <a:lnTo>
                      <a:pt x="151" y="71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06" name="Freeform 1010"/>
              <p:cNvSpPr>
                <a:spLocks/>
              </p:cNvSpPr>
              <p:nvPr/>
            </p:nvSpPr>
            <p:spPr bwMode="auto">
              <a:xfrm>
                <a:off x="8727" y="8284"/>
                <a:ext cx="151" cy="138"/>
              </a:xfrm>
              <a:custGeom>
                <a:avLst/>
                <a:gdLst/>
                <a:ahLst/>
                <a:cxnLst>
                  <a:cxn ang="0">
                    <a:pos x="151" y="70"/>
                  </a:cxn>
                  <a:cxn ang="0">
                    <a:pos x="148" y="92"/>
                  </a:cxn>
                  <a:cxn ang="0">
                    <a:pos x="135" y="110"/>
                  </a:cxn>
                  <a:cxn ang="0">
                    <a:pos x="118" y="126"/>
                  </a:cxn>
                  <a:cxn ang="0">
                    <a:pos x="98" y="135"/>
                  </a:cxn>
                  <a:cxn ang="0">
                    <a:pos x="76" y="138"/>
                  </a:cxn>
                  <a:cxn ang="0">
                    <a:pos x="53" y="135"/>
                  </a:cxn>
                  <a:cxn ang="0">
                    <a:pos x="30" y="126"/>
                  </a:cxn>
                  <a:cxn ang="0">
                    <a:pos x="13" y="110"/>
                  </a:cxn>
                  <a:cxn ang="0">
                    <a:pos x="3" y="92"/>
                  </a:cxn>
                  <a:cxn ang="0">
                    <a:pos x="0" y="70"/>
                  </a:cxn>
                  <a:cxn ang="0">
                    <a:pos x="3" y="46"/>
                  </a:cxn>
                  <a:cxn ang="0">
                    <a:pos x="13" y="27"/>
                  </a:cxn>
                  <a:cxn ang="0">
                    <a:pos x="30" y="12"/>
                  </a:cxn>
                  <a:cxn ang="0">
                    <a:pos x="53" y="3"/>
                  </a:cxn>
                  <a:cxn ang="0">
                    <a:pos x="76" y="0"/>
                  </a:cxn>
                  <a:cxn ang="0">
                    <a:pos x="98" y="3"/>
                  </a:cxn>
                  <a:cxn ang="0">
                    <a:pos x="118" y="12"/>
                  </a:cxn>
                  <a:cxn ang="0">
                    <a:pos x="135" y="27"/>
                  </a:cxn>
                  <a:cxn ang="0">
                    <a:pos x="148" y="46"/>
                  </a:cxn>
                  <a:cxn ang="0">
                    <a:pos x="151" y="67"/>
                  </a:cxn>
                  <a:cxn ang="0">
                    <a:pos x="151" y="70"/>
                  </a:cxn>
                </a:cxnLst>
                <a:rect l="0" t="0" r="r" b="b"/>
                <a:pathLst>
                  <a:path w="151" h="138">
                    <a:moveTo>
                      <a:pt x="151" y="70"/>
                    </a:moveTo>
                    <a:lnTo>
                      <a:pt x="148" y="92"/>
                    </a:lnTo>
                    <a:lnTo>
                      <a:pt x="135" y="110"/>
                    </a:lnTo>
                    <a:lnTo>
                      <a:pt x="118" y="126"/>
                    </a:lnTo>
                    <a:lnTo>
                      <a:pt x="98" y="135"/>
                    </a:lnTo>
                    <a:lnTo>
                      <a:pt x="76" y="138"/>
                    </a:lnTo>
                    <a:lnTo>
                      <a:pt x="53" y="135"/>
                    </a:lnTo>
                    <a:lnTo>
                      <a:pt x="30" y="126"/>
                    </a:lnTo>
                    <a:lnTo>
                      <a:pt x="13" y="110"/>
                    </a:lnTo>
                    <a:lnTo>
                      <a:pt x="3" y="92"/>
                    </a:lnTo>
                    <a:lnTo>
                      <a:pt x="0" y="70"/>
                    </a:lnTo>
                    <a:lnTo>
                      <a:pt x="3" y="46"/>
                    </a:lnTo>
                    <a:lnTo>
                      <a:pt x="13" y="27"/>
                    </a:lnTo>
                    <a:lnTo>
                      <a:pt x="30" y="12"/>
                    </a:lnTo>
                    <a:lnTo>
                      <a:pt x="53" y="3"/>
                    </a:lnTo>
                    <a:lnTo>
                      <a:pt x="76" y="0"/>
                    </a:lnTo>
                    <a:lnTo>
                      <a:pt x="98" y="3"/>
                    </a:lnTo>
                    <a:lnTo>
                      <a:pt x="118" y="12"/>
                    </a:lnTo>
                    <a:lnTo>
                      <a:pt x="135" y="27"/>
                    </a:lnTo>
                    <a:lnTo>
                      <a:pt x="148" y="46"/>
                    </a:lnTo>
                    <a:lnTo>
                      <a:pt x="151" y="67"/>
                    </a:lnTo>
                    <a:lnTo>
                      <a:pt x="151" y="7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07" name="Freeform 1011"/>
              <p:cNvSpPr>
                <a:spLocks/>
              </p:cNvSpPr>
              <p:nvPr/>
            </p:nvSpPr>
            <p:spPr bwMode="auto">
              <a:xfrm>
                <a:off x="8727" y="8124"/>
                <a:ext cx="151" cy="141"/>
              </a:xfrm>
              <a:custGeom>
                <a:avLst/>
                <a:gdLst/>
                <a:ahLst/>
                <a:cxnLst>
                  <a:cxn ang="0">
                    <a:pos x="151" y="71"/>
                  </a:cxn>
                  <a:cxn ang="0">
                    <a:pos x="148" y="92"/>
                  </a:cxn>
                  <a:cxn ang="0">
                    <a:pos x="135" y="114"/>
                  </a:cxn>
                  <a:cxn ang="0">
                    <a:pos x="118" y="129"/>
                  </a:cxn>
                  <a:cxn ang="0">
                    <a:pos x="98" y="138"/>
                  </a:cxn>
                  <a:cxn ang="0">
                    <a:pos x="76" y="141"/>
                  </a:cxn>
                  <a:cxn ang="0">
                    <a:pos x="53" y="138"/>
                  </a:cxn>
                  <a:cxn ang="0">
                    <a:pos x="30" y="129"/>
                  </a:cxn>
                  <a:cxn ang="0">
                    <a:pos x="13" y="114"/>
                  </a:cxn>
                  <a:cxn ang="0">
                    <a:pos x="3" y="92"/>
                  </a:cxn>
                  <a:cxn ang="0">
                    <a:pos x="0" y="71"/>
                  </a:cxn>
                  <a:cxn ang="0">
                    <a:pos x="3" y="49"/>
                  </a:cxn>
                  <a:cxn ang="0">
                    <a:pos x="13" y="31"/>
                  </a:cxn>
                  <a:cxn ang="0">
                    <a:pos x="30" y="15"/>
                  </a:cxn>
                  <a:cxn ang="0">
                    <a:pos x="53" y="3"/>
                  </a:cxn>
                  <a:cxn ang="0">
                    <a:pos x="76" y="0"/>
                  </a:cxn>
                  <a:cxn ang="0">
                    <a:pos x="98" y="3"/>
                  </a:cxn>
                  <a:cxn ang="0">
                    <a:pos x="118" y="15"/>
                  </a:cxn>
                  <a:cxn ang="0">
                    <a:pos x="135" y="31"/>
                  </a:cxn>
                  <a:cxn ang="0">
                    <a:pos x="148" y="49"/>
                  </a:cxn>
                  <a:cxn ang="0">
                    <a:pos x="151" y="71"/>
                  </a:cxn>
                </a:cxnLst>
                <a:rect l="0" t="0" r="r" b="b"/>
                <a:pathLst>
                  <a:path w="151" h="141">
                    <a:moveTo>
                      <a:pt x="151" y="71"/>
                    </a:moveTo>
                    <a:lnTo>
                      <a:pt x="148" y="92"/>
                    </a:lnTo>
                    <a:lnTo>
                      <a:pt x="135" y="114"/>
                    </a:lnTo>
                    <a:lnTo>
                      <a:pt x="118" y="129"/>
                    </a:lnTo>
                    <a:lnTo>
                      <a:pt x="98" y="138"/>
                    </a:lnTo>
                    <a:lnTo>
                      <a:pt x="76" y="141"/>
                    </a:lnTo>
                    <a:lnTo>
                      <a:pt x="53" y="138"/>
                    </a:lnTo>
                    <a:lnTo>
                      <a:pt x="30" y="129"/>
                    </a:lnTo>
                    <a:lnTo>
                      <a:pt x="13" y="114"/>
                    </a:lnTo>
                    <a:lnTo>
                      <a:pt x="3" y="92"/>
                    </a:lnTo>
                    <a:lnTo>
                      <a:pt x="0" y="71"/>
                    </a:lnTo>
                    <a:lnTo>
                      <a:pt x="3" y="49"/>
                    </a:lnTo>
                    <a:lnTo>
                      <a:pt x="13" y="31"/>
                    </a:lnTo>
                    <a:lnTo>
                      <a:pt x="30" y="15"/>
                    </a:lnTo>
                    <a:lnTo>
                      <a:pt x="53" y="3"/>
                    </a:lnTo>
                    <a:lnTo>
                      <a:pt x="76" y="0"/>
                    </a:lnTo>
                    <a:lnTo>
                      <a:pt x="98" y="3"/>
                    </a:lnTo>
                    <a:lnTo>
                      <a:pt x="118" y="15"/>
                    </a:lnTo>
                    <a:lnTo>
                      <a:pt x="135" y="31"/>
                    </a:lnTo>
                    <a:lnTo>
                      <a:pt x="148" y="49"/>
                    </a:lnTo>
                    <a:lnTo>
                      <a:pt x="151" y="71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08" name="Freeform 1012"/>
              <p:cNvSpPr>
                <a:spLocks/>
              </p:cNvSpPr>
              <p:nvPr/>
            </p:nvSpPr>
            <p:spPr bwMode="auto">
              <a:xfrm>
                <a:off x="8744" y="7989"/>
                <a:ext cx="114" cy="110"/>
              </a:xfrm>
              <a:custGeom>
                <a:avLst/>
                <a:gdLst/>
                <a:ahLst/>
                <a:cxnLst>
                  <a:cxn ang="0">
                    <a:pos x="114" y="55"/>
                  </a:cxn>
                  <a:cxn ang="0">
                    <a:pos x="111" y="70"/>
                  </a:cxn>
                  <a:cxn ang="0">
                    <a:pos x="104" y="86"/>
                  </a:cxn>
                  <a:cxn ang="0">
                    <a:pos x="91" y="98"/>
                  </a:cxn>
                  <a:cxn ang="0">
                    <a:pos x="75" y="107"/>
                  </a:cxn>
                  <a:cxn ang="0">
                    <a:pos x="59" y="110"/>
                  </a:cxn>
                  <a:cxn ang="0">
                    <a:pos x="39" y="107"/>
                  </a:cxn>
                  <a:cxn ang="0">
                    <a:pos x="22" y="98"/>
                  </a:cxn>
                  <a:cxn ang="0">
                    <a:pos x="9" y="86"/>
                  </a:cxn>
                  <a:cxn ang="0">
                    <a:pos x="3" y="70"/>
                  </a:cxn>
                  <a:cxn ang="0">
                    <a:pos x="0" y="55"/>
                  </a:cxn>
                  <a:cxn ang="0">
                    <a:pos x="3" y="37"/>
                  </a:cxn>
                  <a:cxn ang="0">
                    <a:pos x="9" y="21"/>
                  </a:cxn>
                  <a:cxn ang="0">
                    <a:pos x="22" y="9"/>
                  </a:cxn>
                  <a:cxn ang="0">
                    <a:pos x="39" y="3"/>
                  </a:cxn>
                  <a:cxn ang="0">
                    <a:pos x="59" y="0"/>
                  </a:cxn>
                  <a:cxn ang="0">
                    <a:pos x="75" y="3"/>
                  </a:cxn>
                  <a:cxn ang="0">
                    <a:pos x="91" y="9"/>
                  </a:cxn>
                  <a:cxn ang="0">
                    <a:pos x="104" y="21"/>
                  </a:cxn>
                  <a:cxn ang="0">
                    <a:pos x="111" y="37"/>
                  </a:cxn>
                  <a:cxn ang="0">
                    <a:pos x="114" y="55"/>
                  </a:cxn>
                </a:cxnLst>
                <a:rect l="0" t="0" r="r" b="b"/>
                <a:pathLst>
                  <a:path w="114" h="110">
                    <a:moveTo>
                      <a:pt x="114" y="55"/>
                    </a:moveTo>
                    <a:lnTo>
                      <a:pt x="111" y="70"/>
                    </a:lnTo>
                    <a:lnTo>
                      <a:pt x="104" y="86"/>
                    </a:lnTo>
                    <a:lnTo>
                      <a:pt x="91" y="98"/>
                    </a:lnTo>
                    <a:lnTo>
                      <a:pt x="75" y="107"/>
                    </a:lnTo>
                    <a:lnTo>
                      <a:pt x="59" y="110"/>
                    </a:lnTo>
                    <a:lnTo>
                      <a:pt x="39" y="107"/>
                    </a:lnTo>
                    <a:lnTo>
                      <a:pt x="22" y="98"/>
                    </a:lnTo>
                    <a:lnTo>
                      <a:pt x="9" y="86"/>
                    </a:lnTo>
                    <a:lnTo>
                      <a:pt x="3" y="70"/>
                    </a:lnTo>
                    <a:lnTo>
                      <a:pt x="0" y="55"/>
                    </a:lnTo>
                    <a:lnTo>
                      <a:pt x="3" y="37"/>
                    </a:lnTo>
                    <a:lnTo>
                      <a:pt x="9" y="21"/>
                    </a:lnTo>
                    <a:lnTo>
                      <a:pt x="22" y="9"/>
                    </a:lnTo>
                    <a:lnTo>
                      <a:pt x="39" y="3"/>
                    </a:lnTo>
                    <a:lnTo>
                      <a:pt x="59" y="0"/>
                    </a:lnTo>
                    <a:lnTo>
                      <a:pt x="75" y="3"/>
                    </a:lnTo>
                    <a:lnTo>
                      <a:pt x="91" y="9"/>
                    </a:lnTo>
                    <a:lnTo>
                      <a:pt x="104" y="21"/>
                    </a:lnTo>
                    <a:lnTo>
                      <a:pt x="111" y="37"/>
                    </a:lnTo>
                    <a:lnTo>
                      <a:pt x="114" y="55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09" name="Freeform 1013"/>
              <p:cNvSpPr>
                <a:spLocks/>
              </p:cNvSpPr>
              <p:nvPr/>
            </p:nvSpPr>
            <p:spPr bwMode="auto">
              <a:xfrm>
                <a:off x="8727" y="7967"/>
                <a:ext cx="151" cy="142"/>
              </a:xfrm>
              <a:custGeom>
                <a:avLst/>
                <a:gdLst/>
                <a:ahLst/>
                <a:cxnLst>
                  <a:cxn ang="0">
                    <a:pos x="151" y="71"/>
                  </a:cxn>
                  <a:cxn ang="0">
                    <a:pos x="148" y="92"/>
                  </a:cxn>
                  <a:cxn ang="0">
                    <a:pos x="135" y="111"/>
                  </a:cxn>
                  <a:cxn ang="0">
                    <a:pos x="118" y="126"/>
                  </a:cxn>
                  <a:cxn ang="0">
                    <a:pos x="98" y="139"/>
                  </a:cxn>
                  <a:cxn ang="0">
                    <a:pos x="76" y="142"/>
                  </a:cxn>
                  <a:cxn ang="0">
                    <a:pos x="53" y="139"/>
                  </a:cxn>
                  <a:cxn ang="0">
                    <a:pos x="30" y="126"/>
                  </a:cxn>
                  <a:cxn ang="0">
                    <a:pos x="13" y="111"/>
                  </a:cxn>
                  <a:cxn ang="0">
                    <a:pos x="3" y="92"/>
                  </a:cxn>
                  <a:cxn ang="0">
                    <a:pos x="0" y="71"/>
                  </a:cxn>
                  <a:cxn ang="0">
                    <a:pos x="3" y="49"/>
                  </a:cxn>
                  <a:cxn ang="0">
                    <a:pos x="13" y="28"/>
                  </a:cxn>
                  <a:cxn ang="0">
                    <a:pos x="30" y="13"/>
                  </a:cxn>
                  <a:cxn ang="0">
                    <a:pos x="53" y="3"/>
                  </a:cxn>
                  <a:cxn ang="0">
                    <a:pos x="76" y="0"/>
                  </a:cxn>
                  <a:cxn ang="0">
                    <a:pos x="98" y="3"/>
                  </a:cxn>
                  <a:cxn ang="0">
                    <a:pos x="118" y="13"/>
                  </a:cxn>
                  <a:cxn ang="0">
                    <a:pos x="135" y="28"/>
                  </a:cxn>
                  <a:cxn ang="0">
                    <a:pos x="148" y="49"/>
                  </a:cxn>
                  <a:cxn ang="0">
                    <a:pos x="151" y="71"/>
                  </a:cxn>
                </a:cxnLst>
                <a:rect l="0" t="0" r="r" b="b"/>
                <a:pathLst>
                  <a:path w="151" h="142">
                    <a:moveTo>
                      <a:pt x="151" y="71"/>
                    </a:moveTo>
                    <a:lnTo>
                      <a:pt x="148" y="92"/>
                    </a:lnTo>
                    <a:lnTo>
                      <a:pt x="135" y="111"/>
                    </a:lnTo>
                    <a:lnTo>
                      <a:pt x="118" y="126"/>
                    </a:lnTo>
                    <a:lnTo>
                      <a:pt x="98" y="139"/>
                    </a:lnTo>
                    <a:lnTo>
                      <a:pt x="76" y="142"/>
                    </a:lnTo>
                    <a:lnTo>
                      <a:pt x="53" y="139"/>
                    </a:lnTo>
                    <a:lnTo>
                      <a:pt x="30" y="126"/>
                    </a:lnTo>
                    <a:lnTo>
                      <a:pt x="13" y="111"/>
                    </a:lnTo>
                    <a:lnTo>
                      <a:pt x="3" y="92"/>
                    </a:lnTo>
                    <a:lnTo>
                      <a:pt x="0" y="71"/>
                    </a:lnTo>
                    <a:lnTo>
                      <a:pt x="3" y="49"/>
                    </a:lnTo>
                    <a:lnTo>
                      <a:pt x="13" y="28"/>
                    </a:lnTo>
                    <a:lnTo>
                      <a:pt x="30" y="13"/>
                    </a:lnTo>
                    <a:lnTo>
                      <a:pt x="53" y="3"/>
                    </a:lnTo>
                    <a:lnTo>
                      <a:pt x="76" y="0"/>
                    </a:lnTo>
                    <a:lnTo>
                      <a:pt x="98" y="3"/>
                    </a:lnTo>
                    <a:lnTo>
                      <a:pt x="118" y="13"/>
                    </a:lnTo>
                    <a:lnTo>
                      <a:pt x="135" y="28"/>
                    </a:lnTo>
                    <a:lnTo>
                      <a:pt x="148" y="49"/>
                    </a:lnTo>
                    <a:lnTo>
                      <a:pt x="151" y="71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10" name="Freeform 1014"/>
              <p:cNvSpPr>
                <a:spLocks/>
              </p:cNvSpPr>
              <p:nvPr/>
            </p:nvSpPr>
            <p:spPr bwMode="auto">
              <a:xfrm>
                <a:off x="8894" y="8170"/>
                <a:ext cx="26" cy="49"/>
              </a:xfrm>
              <a:custGeom>
                <a:avLst/>
                <a:gdLst/>
                <a:ahLst/>
                <a:cxnLst>
                  <a:cxn ang="0">
                    <a:pos x="0" y="49"/>
                  </a:cxn>
                  <a:cxn ang="0">
                    <a:pos x="0" y="43"/>
                  </a:cxn>
                  <a:cxn ang="0">
                    <a:pos x="0" y="40"/>
                  </a:cxn>
                  <a:cxn ang="0">
                    <a:pos x="4" y="37"/>
                  </a:cxn>
                  <a:cxn ang="0">
                    <a:pos x="7" y="34"/>
                  </a:cxn>
                  <a:cxn ang="0">
                    <a:pos x="10" y="31"/>
                  </a:cxn>
                  <a:cxn ang="0">
                    <a:pos x="13" y="28"/>
                  </a:cxn>
                  <a:cxn ang="0">
                    <a:pos x="20" y="25"/>
                  </a:cxn>
                  <a:cxn ang="0">
                    <a:pos x="26" y="18"/>
                  </a:cxn>
                  <a:cxn ang="0">
                    <a:pos x="26" y="9"/>
                  </a:cxn>
                  <a:cxn ang="0">
                    <a:pos x="23" y="3"/>
                  </a:cxn>
                  <a:cxn ang="0">
                    <a:pos x="17" y="0"/>
                  </a:cxn>
                  <a:cxn ang="0">
                    <a:pos x="10" y="0"/>
                  </a:cxn>
                  <a:cxn ang="0">
                    <a:pos x="4" y="3"/>
                  </a:cxn>
                  <a:cxn ang="0">
                    <a:pos x="0" y="3"/>
                  </a:cxn>
                  <a:cxn ang="0">
                    <a:pos x="0" y="6"/>
                  </a:cxn>
                  <a:cxn ang="0">
                    <a:pos x="0" y="12"/>
                  </a:cxn>
                </a:cxnLst>
                <a:rect l="0" t="0" r="r" b="b"/>
                <a:pathLst>
                  <a:path w="26" h="49">
                    <a:moveTo>
                      <a:pt x="0" y="49"/>
                    </a:moveTo>
                    <a:lnTo>
                      <a:pt x="0" y="43"/>
                    </a:lnTo>
                    <a:lnTo>
                      <a:pt x="0" y="40"/>
                    </a:lnTo>
                    <a:lnTo>
                      <a:pt x="4" y="37"/>
                    </a:lnTo>
                    <a:lnTo>
                      <a:pt x="7" y="34"/>
                    </a:lnTo>
                    <a:lnTo>
                      <a:pt x="10" y="31"/>
                    </a:lnTo>
                    <a:lnTo>
                      <a:pt x="13" y="28"/>
                    </a:lnTo>
                    <a:lnTo>
                      <a:pt x="20" y="25"/>
                    </a:lnTo>
                    <a:lnTo>
                      <a:pt x="26" y="18"/>
                    </a:lnTo>
                    <a:lnTo>
                      <a:pt x="26" y="9"/>
                    </a:lnTo>
                    <a:lnTo>
                      <a:pt x="23" y="3"/>
                    </a:lnTo>
                    <a:lnTo>
                      <a:pt x="17" y="0"/>
                    </a:lnTo>
                    <a:lnTo>
                      <a:pt x="10" y="0"/>
                    </a:lnTo>
                    <a:lnTo>
                      <a:pt x="4" y="3"/>
                    </a:lnTo>
                    <a:lnTo>
                      <a:pt x="0" y="3"/>
                    </a:lnTo>
                    <a:lnTo>
                      <a:pt x="0" y="6"/>
                    </a:lnTo>
                    <a:lnTo>
                      <a:pt x="0" y="12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11" name="Line 1015"/>
              <p:cNvSpPr>
                <a:spLocks noChangeShapeType="1"/>
              </p:cNvSpPr>
              <p:nvPr/>
            </p:nvSpPr>
            <p:spPr bwMode="auto">
              <a:xfrm>
                <a:off x="8894" y="8219"/>
                <a:ext cx="2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12" name="Freeform 1016"/>
              <p:cNvSpPr>
                <a:spLocks/>
              </p:cNvSpPr>
              <p:nvPr/>
            </p:nvSpPr>
            <p:spPr bwMode="auto">
              <a:xfrm>
                <a:off x="8943" y="8170"/>
                <a:ext cx="27" cy="49"/>
              </a:xfrm>
              <a:custGeom>
                <a:avLst/>
                <a:gdLst/>
                <a:ahLst/>
                <a:cxnLst>
                  <a:cxn ang="0">
                    <a:pos x="0" y="43"/>
                  </a:cxn>
                  <a:cxn ang="0">
                    <a:pos x="0" y="46"/>
                  </a:cxn>
                  <a:cxn ang="0">
                    <a:pos x="4" y="49"/>
                  </a:cxn>
                  <a:cxn ang="0">
                    <a:pos x="7" y="49"/>
                  </a:cxn>
                  <a:cxn ang="0">
                    <a:pos x="17" y="49"/>
                  </a:cxn>
                  <a:cxn ang="0">
                    <a:pos x="23" y="49"/>
                  </a:cxn>
                  <a:cxn ang="0">
                    <a:pos x="27" y="46"/>
                  </a:cxn>
                  <a:cxn ang="0">
                    <a:pos x="27" y="40"/>
                  </a:cxn>
                  <a:cxn ang="0">
                    <a:pos x="27" y="9"/>
                  </a:cxn>
                  <a:cxn ang="0">
                    <a:pos x="27" y="3"/>
                  </a:cxn>
                  <a:cxn ang="0">
                    <a:pos x="23" y="0"/>
                  </a:cxn>
                  <a:cxn ang="0">
                    <a:pos x="20" y="0"/>
                  </a:cxn>
                  <a:cxn ang="0">
                    <a:pos x="7" y="0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0" y="9"/>
                  </a:cxn>
                  <a:cxn ang="0">
                    <a:pos x="0" y="18"/>
                  </a:cxn>
                  <a:cxn ang="0">
                    <a:pos x="0" y="25"/>
                  </a:cxn>
                  <a:cxn ang="0">
                    <a:pos x="4" y="28"/>
                  </a:cxn>
                  <a:cxn ang="0">
                    <a:pos x="20" y="28"/>
                  </a:cxn>
                  <a:cxn ang="0">
                    <a:pos x="27" y="28"/>
                  </a:cxn>
                  <a:cxn ang="0">
                    <a:pos x="27" y="25"/>
                  </a:cxn>
                </a:cxnLst>
                <a:rect l="0" t="0" r="r" b="b"/>
                <a:pathLst>
                  <a:path w="27" h="49">
                    <a:moveTo>
                      <a:pt x="0" y="43"/>
                    </a:moveTo>
                    <a:lnTo>
                      <a:pt x="0" y="46"/>
                    </a:lnTo>
                    <a:lnTo>
                      <a:pt x="4" y="49"/>
                    </a:lnTo>
                    <a:lnTo>
                      <a:pt x="7" y="49"/>
                    </a:lnTo>
                    <a:lnTo>
                      <a:pt x="17" y="49"/>
                    </a:lnTo>
                    <a:lnTo>
                      <a:pt x="23" y="49"/>
                    </a:lnTo>
                    <a:lnTo>
                      <a:pt x="27" y="46"/>
                    </a:lnTo>
                    <a:lnTo>
                      <a:pt x="27" y="40"/>
                    </a:lnTo>
                    <a:lnTo>
                      <a:pt x="27" y="9"/>
                    </a:lnTo>
                    <a:lnTo>
                      <a:pt x="27" y="3"/>
                    </a:lnTo>
                    <a:lnTo>
                      <a:pt x="23" y="0"/>
                    </a:lnTo>
                    <a:lnTo>
                      <a:pt x="20" y="0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18"/>
                    </a:lnTo>
                    <a:lnTo>
                      <a:pt x="0" y="25"/>
                    </a:lnTo>
                    <a:lnTo>
                      <a:pt x="4" y="28"/>
                    </a:lnTo>
                    <a:lnTo>
                      <a:pt x="20" y="28"/>
                    </a:lnTo>
                    <a:lnTo>
                      <a:pt x="27" y="28"/>
                    </a:lnTo>
                    <a:lnTo>
                      <a:pt x="27" y="25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13" name="Freeform 1017"/>
              <p:cNvSpPr>
                <a:spLocks/>
              </p:cNvSpPr>
              <p:nvPr/>
            </p:nvSpPr>
            <p:spPr bwMode="auto">
              <a:xfrm>
                <a:off x="8898" y="8013"/>
                <a:ext cx="26" cy="50"/>
              </a:xfrm>
              <a:custGeom>
                <a:avLst/>
                <a:gdLst/>
                <a:ahLst/>
                <a:cxnLst>
                  <a:cxn ang="0">
                    <a:pos x="0" y="46"/>
                  </a:cxn>
                  <a:cxn ang="0">
                    <a:pos x="3" y="50"/>
                  </a:cxn>
                  <a:cxn ang="0">
                    <a:pos x="6" y="50"/>
                  </a:cxn>
                  <a:cxn ang="0">
                    <a:pos x="16" y="50"/>
                  </a:cxn>
                  <a:cxn ang="0">
                    <a:pos x="22" y="50"/>
                  </a:cxn>
                  <a:cxn ang="0">
                    <a:pos x="26" y="46"/>
                  </a:cxn>
                  <a:cxn ang="0">
                    <a:pos x="26" y="40"/>
                  </a:cxn>
                  <a:cxn ang="0">
                    <a:pos x="26" y="31"/>
                  </a:cxn>
                  <a:cxn ang="0">
                    <a:pos x="26" y="25"/>
                  </a:cxn>
                  <a:cxn ang="0">
                    <a:pos x="22" y="22"/>
                  </a:cxn>
                  <a:cxn ang="0">
                    <a:pos x="3" y="22"/>
                  </a:cxn>
                  <a:cxn ang="0">
                    <a:pos x="0" y="22"/>
                  </a:cxn>
                  <a:cxn ang="0">
                    <a:pos x="0" y="0"/>
                  </a:cxn>
                  <a:cxn ang="0">
                    <a:pos x="26" y="0"/>
                  </a:cxn>
                </a:cxnLst>
                <a:rect l="0" t="0" r="r" b="b"/>
                <a:pathLst>
                  <a:path w="26" h="50">
                    <a:moveTo>
                      <a:pt x="0" y="46"/>
                    </a:moveTo>
                    <a:lnTo>
                      <a:pt x="3" y="50"/>
                    </a:lnTo>
                    <a:lnTo>
                      <a:pt x="6" y="50"/>
                    </a:lnTo>
                    <a:lnTo>
                      <a:pt x="16" y="50"/>
                    </a:lnTo>
                    <a:lnTo>
                      <a:pt x="22" y="50"/>
                    </a:lnTo>
                    <a:lnTo>
                      <a:pt x="26" y="46"/>
                    </a:lnTo>
                    <a:lnTo>
                      <a:pt x="26" y="40"/>
                    </a:lnTo>
                    <a:lnTo>
                      <a:pt x="26" y="31"/>
                    </a:lnTo>
                    <a:lnTo>
                      <a:pt x="26" y="25"/>
                    </a:lnTo>
                    <a:lnTo>
                      <a:pt x="22" y="22"/>
                    </a:lnTo>
                    <a:lnTo>
                      <a:pt x="3" y="22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26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14" name="Line 1018"/>
              <p:cNvSpPr>
                <a:spLocks noChangeShapeType="1"/>
              </p:cNvSpPr>
              <p:nvPr/>
            </p:nvSpPr>
            <p:spPr bwMode="auto">
              <a:xfrm>
                <a:off x="8898" y="8053"/>
                <a:ext cx="1" cy="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15" name="Freeform 1019"/>
              <p:cNvSpPr>
                <a:spLocks/>
              </p:cNvSpPr>
              <p:nvPr/>
            </p:nvSpPr>
            <p:spPr bwMode="auto">
              <a:xfrm>
                <a:off x="8514" y="8354"/>
                <a:ext cx="23" cy="52"/>
              </a:xfrm>
              <a:custGeom>
                <a:avLst/>
                <a:gdLst/>
                <a:ahLst/>
                <a:cxnLst>
                  <a:cxn ang="0">
                    <a:pos x="0" y="40"/>
                  </a:cxn>
                  <a:cxn ang="0">
                    <a:pos x="23" y="0"/>
                  </a:cxn>
                  <a:cxn ang="0">
                    <a:pos x="23" y="52"/>
                  </a:cxn>
                </a:cxnLst>
                <a:rect l="0" t="0" r="r" b="b"/>
                <a:pathLst>
                  <a:path w="23" h="52">
                    <a:moveTo>
                      <a:pt x="0" y="40"/>
                    </a:moveTo>
                    <a:lnTo>
                      <a:pt x="23" y="0"/>
                    </a:lnTo>
                    <a:lnTo>
                      <a:pt x="23" y="52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16" name="Line 1020"/>
              <p:cNvSpPr>
                <a:spLocks noChangeShapeType="1"/>
              </p:cNvSpPr>
              <p:nvPr/>
            </p:nvSpPr>
            <p:spPr bwMode="auto">
              <a:xfrm flipH="1">
                <a:off x="8514" y="8394"/>
                <a:ext cx="3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17" name="Line 1021"/>
              <p:cNvSpPr>
                <a:spLocks noChangeShapeType="1"/>
              </p:cNvSpPr>
              <p:nvPr/>
            </p:nvSpPr>
            <p:spPr bwMode="auto">
              <a:xfrm>
                <a:off x="8570" y="8406"/>
                <a:ext cx="1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18" name="Freeform 1022"/>
              <p:cNvSpPr>
                <a:spLocks/>
              </p:cNvSpPr>
              <p:nvPr/>
            </p:nvSpPr>
            <p:spPr bwMode="auto">
              <a:xfrm>
                <a:off x="8570" y="8354"/>
                <a:ext cx="10" cy="52"/>
              </a:xfrm>
              <a:custGeom>
                <a:avLst/>
                <a:gdLst/>
                <a:ahLst/>
                <a:cxnLst>
                  <a:cxn ang="0">
                    <a:pos x="10" y="52"/>
                  </a:cxn>
                  <a:cxn ang="0">
                    <a:pos x="10" y="0"/>
                  </a:cxn>
                  <a:cxn ang="0">
                    <a:pos x="0" y="9"/>
                  </a:cxn>
                </a:cxnLst>
                <a:rect l="0" t="0" r="r" b="b"/>
                <a:pathLst>
                  <a:path w="10" h="52">
                    <a:moveTo>
                      <a:pt x="10" y="52"/>
                    </a:moveTo>
                    <a:lnTo>
                      <a:pt x="10" y="0"/>
                    </a:lnTo>
                    <a:lnTo>
                      <a:pt x="0" y="9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19" name="Freeform 1023"/>
              <p:cNvSpPr>
                <a:spLocks/>
              </p:cNvSpPr>
              <p:nvPr/>
            </p:nvSpPr>
            <p:spPr bwMode="auto">
              <a:xfrm>
                <a:off x="8612" y="8354"/>
                <a:ext cx="33" cy="52"/>
              </a:xfrm>
              <a:custGeom>
                <a:avLst/>
                <a:gdLst/>
                <a:ahLst/>
                <a:cxnLst>
                  <a:cxn ang="0">
                    <a:pos x="0" y="52"/>
                  </a:cxn>
                  <a:cxn ang="0">
                    <a:pos x="0" y="0"/>
                  </a:cxn>
                  <a:cxn ang="0">
                    <a:pos x="23" y="0"/>
                  </a:cxn>
                  <a:cxn ang="0">
                    <a:pos x="30" y="6"/>
                  </a:cxn>
                  <a:cxn ang="0">
                    <a:pos x="33" y="16"/>
                  </a:cxn>
                  <a:cxn ang="0">
                    <a:pos x="33" y="37"/>
                  </a:cxn>
                  <a:cxn ang="0">
                    <a:pos x="30" y="46"/>
                  </a:cxn>
                  <a:cxn ang="0">
                    <a:pos x="23" y="52"/>
                  </a:cxn>
                  <a:cxn ang="0">
                    <a:pos x="0" y="52"/>
                  </a:cxn>
                </a:cxnLst>
                <a:rect l="0" t="0" r="r" b="b"/>
                <a:pathLst>
                  <a:path w="33" h="52">
                    <a:moveTo>
                      <a:pt x="0" y="52"/>
                    </a:moveTo>
                    <a:lnTo>
                      <a:pt x="0" y="0"/>
                    </a:lnTo>
                    <a:lnTo>
                      <a:pt x="23" y="0"/>
                    </a:lnTo>
                    <a:lnTo>
                      <a:pt x="30" y="6"/>
                    </a:lnTo>
                    <a:lnTo>
                      <a:pt x="33" y="16"/>
                    </a:lnTo>
                    <a:lnTo>
                      <a:pt x="33" y="37"/>
                    </a:lnTo>
                    <a:lnTo>
                      <a:pt x="30" y="46"/>
                    </a:lnTo>
                    <a:lnTo>
                      <a:pt x="23" y="52"/>
                    </a:lnTo>
                    <a:lnTo>
                      <a:pt x="0" y="52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20" name="Freeform 1024"/>
              <p:cNvSpPr>
                <a:spLocks/>
              </p:cNvSpPr>
              <p:nvPr/>
            </p:nvSpPr>
            <p:spPr bwMode="auto">
              <a:xfrm>
                <a:off x="8662" y="8354"/>
                <a:ext cx="36" cy="46"/>
              </a:xfrm>
              <a:custGeom>
                <a:avLst/>
                <a:gdLst/>
                <a:ahLst/>
                <a:cxnLst>
                  <a:cxn ang="0">
                    <a:pos x="3" y="46"/>
                  </a:cxn>
                  <a:cxn ang="0">
                    <a:pos x="0" y="37"/>
                  </a:cxn>
                  <a:cxn ang="0">
                    <a:pos x="0" y="16"/>
                  </a:cxn>
                  <a:cxn ang="0">
                    <a:pos x="3" y="6"/>
                  </a:cxn>
                  <a:cxn ang="0">
                    <a:pos x="9" y="0"/>
                  </a:cxn>
                  <a:cxn ang="0">
                    <a:pos x="26" y="0"/>
                  </a:cxn>
                  <a:cxn ang="0">
                    <a:pos x="29" y="3"/>
                  </a:cxn>
                  <a:cxn ang="0">
                    <a:pos x="32" y="6"/>
                  </a:cxn>
                  <a:cxn ang="0">
                    <a:pos x="36" y="13"/>
                  </a:cxn>
                </a:cxnLst>
                <a:rect l="0" t="0" r="r" b="b"/>
                <a:pathLst>
                  <a:path w="36" h="46">
                    <a:moveTo>
                      <a:pt x="3" y="46"/>
                    </a:moveTo>
                    <a:lnTo>
                      <a:pt x="0" y="37"/>
                    </a:lnTo>
                    <a:lnTo>
                      <a:pt x="0" y="16"/>
                    </a:lnTo>
                    <a:lnTo>
                      <a:pt x="3" y="6"/>
                    </a:lnTo>
                    <a:lnTo>
                      <a:pt x="9" y="0"/>
                    </a:lnTo>
                    <a:lnTo>
                      <a:pt x="26" y="0"/>
                    </a:lnTo>
                    <a:lnTo>
                      <a:pt x="29" y="3"/>
                    </a:lnTo>
                    <a:lnTo>
                      <a:pt x="32" y="6"/>
                    </a:lnTo>
                    <a:lnTo>
                      <a:pt x="36" y="13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21" name="Line 1025"/>
              <p:cNvSpPr>
                <a:spLocks noChangeShapeType="1"/>
              </p:cNvSpPr>
              <p:nvPr/>
            </p:nvSpPr>
            <p:spPr bwMode="auto">
              <a:xfrm flipH="1">
                <a:off x="8678" y="8382"/>
                <a:ext cx="2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22" name="Line 1026"/>
              <p:cNvSpPr>
                <a:spLocks noChangeShapeType="1"/>
              </p:cNvSpPr>
              <p:nvPr/>
            </p:nvSpPr>
            <p:spPr bwMode="auto">
              <a:xfrm>
                <a:off x="8698" y="8382"/>
                <a:ext cx="1" cy="2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23" name="Freeform 1027"/>
              <p:cNvSpPr>
                <a:spLocks/>
              </p:cNvSpPr>
              <p:nvPr/>
            </p:nvSpPr>
            <p:spPr bwMode="auto">
              <a:xfrm>
                <a:off x="8665" y="8400"/>
                <a:ext cx="29" cy="6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26" y="3"/>
                  </a:cxn>
                  <a:cxn ang="0">
                    <a:pos x="23" y="6"/>
                  </a:cxn>
                  <a:cxn ang="0">
                    <a:pos x="6" y="6"/>
                  </a:cxn>
                  <a:cxn ang="0">
                    <a:pos x="0" y="0"/>
                  </a:cxn>
                </a:cxnLst>
                <a:rect l="0" t="0" r="r" b="b"/>
                <a:pathLst>
                  <a:path w="29" h="6">
                    <a:moveTo>
                      <a:pt x="29" y="0"/>
                    </a:moveTo>
                    <a:lnTo>
                      <a:pt x="26" y="3"/>
                    </a:lnTo>
                    <a:lnTo>
                      <a:pt x="23" y="6"/>
                    </a:lnTo>
                    <a:lnTo>
                      <a:pt x="6" y="6"/>
                    </a:ln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24" name="Line 1028"/>
              <p:cNvSpPr>
                <a:spLocks noChangeShapeType="1"/>
              </p:cNvSpPr>
              <p:nvPr/>
            </p:nvSpPr>
            <p:spPr bwMode="auto">
              <a:xfrm flipV="1">
                <a:off x="8694" y="8394"/>
                <a:ext cx="1" cy="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25" name="Freeform 1029"/>
              <p:cNvSpPr>
                <a:spLocks/>
              </p:cNvSpPr>
              <p:nvPr/>
            </p:nvSpPr>
            <p:spPr bwMode="auto">
              <a:xfrm>
                <a:off x="8616" y="8492"/>
                <a:ext cx="32" cy="50"/>
              </a:xfrm>
              <a:custGeom>
                <a:avLst/>
                <a:gdLst/>
                <a:ahLst/>
                <a:cxnLst>
                  <a:cxn ang="0">
                    <a:pos x="0" y="50"/>
                  </a:cxn>
                  <a:cxn ang="0">
                    <a:pos x="0" y="0"/>
                  </a:cxn>
                  <a:cxn ang="0">
                    <a:pos x="23" y="0"/>
                  </a:cxn>
                  <a:cxn ang="0">
                    <a:pos x="29" y="7"/>
                  </a:cxn>
                  <a:cxn ang="0">
                    <a:pos x="32" y="16"/>
                  </a:cxn>
                  <a:cxn ang="0">
                    <a:pos x="32" y="34"/>
                  </a:cxn>
                  <a:cxn ang="0">
                    <a:pos x="29" y="43"/>
                  </a:cxn>
                  <a:cxn ang="0">
                    <a:pos x="23" y="50"/>
                  </a:cxn>
                  <a:cxn ang="0">
                    <a:pos x="0" y="50"/>
                  </a:cxn>
                </a:cxnLst>
                <a:rect l="0" t="0" r="r" b="b"/>
                <a:pathLst>
                  <a:path w="32" h="50">
                    <a:moveTo>
                      <a:pt x="0" y="50"/>
                    </a:moveTo>
                    <a:lnTo>
                      <a:pt x="0" y="0"/>
                    </a:lnTo>
                    <a:lnTo>
                      <a:pt x="23" y="0"/>
                    </a:lnTo>
                    <a:lnTo>
                      <a:pt x="29" y="7"/>
                    </a:lnTo>
                    <a:lnTo>
                      <a:pt x="32" y="16"/>
                    </a:lnTo>
                    <a:lnTo>
                      <a:pt x="32" y="34"/>
                    </a:lnTo>
                    <a:lnTo>
                      <a:pt x="29" y="43"/>
                    </a:lnTo>
                    <a:lnTo>
                      <a:pt x="23" y="50"/>
                    </a:lnTo>
                    <a:lnTo>
                      <a:pt x="0" y="5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26" name="Freeform 1030"/>
              <p:cNvSpPr>
                <a:spLocks/>
              </p:cNvSpPr>
              <p:nvPr/>
            </p:nvSpPr>
            <p:spPr bwMode="auto">
              <a:xfrm>
                <a:off x="8665" y="8492"/>
                <a:ext cx="33" cy="50"/>
              </a:xfrm>
              <a:custGeom>
                <a:avLst/>
                <a:gdLst/>
                <a:ahLst/>
                <a:cxnLst>
                  <a:cxn ang="0">
                    <a:pos x="0" y="50"/>
                  </a:cxn>
                  <a:cxn ang="0">
                    <a:pos x="33" y="0"/>
                  </a:cxn>
                  <a:cxn ang="0">
                    <a:pos x="3" y="0"/>
                  </a:cxn>
                </a:cxnLst>
                <a:rect l="0" t="0" r="r" b="b"/>
                <a:pathLst>
                  <a:path w="33" h="50">
                    <a:moveTo>
                      <a:pt x="0" y="50"/>
                    </a:moveTo>
                    <a:lnTo>
                      <a:pt x="33" y="0"/>
                    </a:lnTo>
                    <a:lnTo>
                      <a:pt x="3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27" name="Line 1031"/>
              <p:cNvSpPr>
                <a:spLocks noChangeShapeType="1"/>
              </p:cNvSpPr>
              <p:nvPr/>
            </p:nvSpPr>
            <p:spPr bwMode="auto">
              <a:xfrm>
                <a:off x="8665" y="8542"/>
                <a:ext cx="33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28" name="Freeform 1032"/>
              <p:cNvSpPr>
                <a:spLocks/>
              </p:cNvSpPr>
              <p:nvPr/>
            </p:nvSpPr>
            <p:spPr bwMode="auto">
              <a:xfrm>
                <a:off x="8573" y="8646"/>
                <a:ext cx="23" cy="49"/>
              </a:xfrm>
              <a:custGeom>
                <a:avLst/>
                <a:gdLst/>
                <a:ahLst/>
                <a:cxnLst>
                  <a:cxn ang="0">
                    <a:pos x="0" y="37"/>
                  </a:cxn>
                  <a:cxn ang="0">
                    <a:pos x="23" y="0"/>
                  </a:cxn>
                  <a:cxn ang="0">
                    <a:pos x="23" y="49"/>
                  </a:cxn>
                </a:cxnLst>
                <a:rect l="0" t="0" r="r" b="b"/>
                <a:pathLst>
                  <a:path w="23" h="49">
                    <a:moveTo>
                      <a:pt x="0" y="37"/>
                    </a:moveTo>
                    <a:lnTo>
                      <a:pt x="23" y="0"/>
                    </a:lnTo>
                    <a:lnTo>
                      <a:pt x="23" y="49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29" name="Line 1033"/>
              <p:cNvSpPr>
                <a:spLocks noChangeShapeType="1"/>
              </p:cNvSpPr>
              <p:nvPr/>
            </p:nvSpPr>
            <p:spPr bwMode="auto">
              <a:xfrm flipH="1">
                <a:off x="8573" y="8683"/>
                <a:ext cx="3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30" name="Freeform 1034"/>
              <p:cNvSpPr>
                <a:spLocks/>
              </p:cNvSpPr>
              <p:nvPr/>
            </p:nvSpPr>
            <p:spPr bwMode="auto">
              <a:xfrm>
                <a:off x="8626" y="8646"/>
                <a:ext cx="26" cy="49"/>
              </a:xfrm>
              <a:custGeom>
                <a:avLst/>
                <a:gdLst/>
                <a:ahLst/>
                <a:cxnLst>
                  <a:cxn ang="0">
                    <a:pos x="0" y="49"/>
                  </a:cxn>
                  <a:cxn ang="0">
                    <a:pos x="0" y="43"/>
                  </a:cxn>
                  <a:cxn ang="0">
                    <a:pos x="0" y="40"/>
                  </a:cxn>
                  <a:cxn ang="0">
                    <a:pos x="3" y="37"/>
                  </a:cxn>
                  <a:cxn ang="0">
                    <a:pos x="6" y="34"/>
                  </a:cxn>
                  <a:cxn ang="0">
                    <a:pos x="9" y="31"/>
                  </a:cxn>
                  <a:cxn ang="0">
                    <a:pos x="13" y="28"/>
                  </a:cxn>
                  <a:cxn ang="0">
                    <a:pos x="19" y="25"/>
                  </a:cxn>
                  <a:cxn ang="0">
                    <a:pos x="26" y="18"/>
                  </a:cxn>
                  <a:cxn ang="0">
                    <a:pos x="26" y="6"/>
                  </a:cxn>
                  <a:cxn ang="0">
                    <a:pos x="22" y="3"/>
                  </a:cxn>
                  <a:cxn ang="0">
                    <a:pos x="22" y="0"/>
                  </a:cxn>
                  <a:cxn ang="0">
                    <a:pos x="16" y="0"/>
                  </a:cxn>
                  <a:cxn ang="0">
                    <a:pos x="9" y="0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0" y="6"/>
                  </a:cxn>
                  <a:cxn ang="0">
                    <a:pos x="0" y="12"/>
                  </a:cxn>
                </a:cxnLst>
                <a:rect l="0" t="0" r="r" b="b"/>
                <a:pathLst>
                  <a:path w="26" h="49">
                    <a:moveTo>
                      <a:pt x="0" y="49"/>
                    </a:moveTo>
                    <a:lnTo>
                      <a:pt x="0" y="43"/>
                    </a:lnTo>
                    <a:lnTo>
                      <a:pt x="0" y="40"/>
                    </a:lnTo>
                    <a:lnTo>
                      <a:pt x="3" y="37"/>
                    </a:lnTo>
                    <a:lnTo>
                      <a:pt x="6" y="34"/>
                    </a:lnTo>
                    <a:lnTo>
                      <a:pt x="9" y="31"/>
                    </a:lnTo>
                    <a:lnTo>
                      <a:pt x="13" y="28"/>
                    </a:lnTo>
                    <a:lnTo>
                      <a:pt x="19" y="25"/>
                    </a:lnTo>
                    <a:lnTo>
                      <a:pt x="26" y="18"/>
                    </a:lnTo>
                    <a:lnTo>
                      <a:pt x="26" y="6"/>
                    </a:lnTo>
                    <a:lnTo>
                      <a:pt x="22" y="3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9" y="0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0" y="6"/>
                    </a:lnTo>
                    <a:lnTo>
                      <a:pt x="0" y="12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31" name="Line 1035"/>
              <p:cNvSpPr>
                <a:spLocks noChangeShapeType="1"/>
              </p:cNvSpPr>
              <p:nvPr/>
            </p:nvSpPr>
            <p:spPr bwMode="auto">
              <a:xfrm>
                <a:off x="8626" y="8695"/>
                <a:ext cx="2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32" name="Freeform 1036"/>
              <p:cNvSpPr>
                <a:spLocks/>
              </p:cNvSpPr>
              <p:nvPr/>
            </p:nvSpPr>
            <p:spPr bwMode="auto">
              <a:xfrm>
                <a:off x="8675" y="8646"/>
                <a:ext cx="26" cy="49"/>
              </a:xfrm>
              <a:custGeom>
                <a:avLst/>
                <a:gdLst/>
                <a:ahLst/>
                <a:cxnLst>
                  <a:cxn ang="0">
                    <a:pos x="0" y="43"/>
                  </a:cxn>
                  <a:cxn ang="0">
                    <a:pos x="0" y="37"/>
                  </a:cxn>
                  <a:cxn ang="0">
                    <a:pos x="0" y="9"/>
                  </a:cxn>
                  <a:cxn ang="0">
                    <a:pos x="0" y="6"/>
                  </a:cxn>
                  <a:cxn ang="0">
                    <a:pos x="0" y="3"/>
                  </a:cxn>
                  <a:cxn ang="0">
                    <a:pos x="3" y="0"/>
                  </a:cxn>
                  <a:cxn ang="0">
                    <a:pos x="6" y="0"/>
                  </a:cxn>
                  <a:cxn ang="0">
                    <a:pos x="16" y="0"/>
                  </a:cxn>
                  <a:cxn ang="0">
                    <a:pos x="23" y="0"/>
                  </a:cxn>
                  <a:cxn ang="0">
                    <a:pos x="23" y="3"/>
                  </a:cxn>
                  <a:cxn ang="0">
                    <a:pos x="26" y="6"/>
                  </a:cxn>
                  <a:cxn ang="0">
                    <a:pos x="26" y="9"/>
                  </a:cxn>
                  <a:cxn ang="0">
                    <a:pos x="26" y="37"/>
                  </a:cxn>
                  <a:cxn ang="0">
                    <a:pos x="26" y="43"/>
                  </a:cxn>
                  <a:cxn ang="0">
                    <a:pos x="23" y="46"/>
                  </a:cxn>
                  <a:cxn ang="0">
                    <a:pos x="19" y="49"/>
                  </a:cxn>
                  <a:cxn ang="0">
                    <a:pos x="16" y="49"/>
                  </a:cxn>
                  <a:cxn ang="0">
                    <a:pos x="6" y="49"/>
                  </a:cxn>
                  <a:cxn ang="0">
                    <a:pos x="3" y="49"/>
                  </a:cxn>
                  <a:cxn ang="0">
                    <a:pos x="0" y="46"/>
                  </a:cxn>
                  <a:cxn ang="0">
                    <a:pos x="0" y="43"/>
                  </a:cxn>
                </a:cxnLst>
                <a:rect l="0" t="0" r="r" b="b"/>
                <a:pathLst>
                  <a:path w="26" h="49">
                    <a:moveTo>
                      <a:pt x="0" y="43"/>
                    </a:moveTo>
                    <a:lnTo>
                      <a:pt x="0" y="37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3" y="0"/>
                    </a:lnTo>
                    <a:lnTo>
                      <a:pt x="6" y="0"/>
                    </a:lnTo>
                    <a:lnTo>
                      <a:pt x="16" y="0"/>
                    </a:lnTo>
                    <a:lnTo>
                      <a:pt x="23" y="0"/>
                    </a:lnTo>
                    <a:lnTo>
                      <a:pt x="23" y="3"/>
                    </a:lnTo>
                    <a:lnTo>
                      <a:pt x="26" y="6"/>
                    </a:lnTo>
                    <a:lnTo>
                      <a:pt x="26" y="9"/>
                    </a:lnTo>
                    <a:lnTo>
                      <a:pt x="26" y="37"/>
                    </a:lnTo>
                    <a:lnTo>
                      <a:pt x="26" y="43"/>
                    </a:lnTo>
                    <a:lnTo>
                      <a:pt x="23" y="46"/>
                    </a:lnTo>
                    <a:lnTo>
                      <a:pt x="19" y="49"/>
                    </a:lnTo>
                    <a:lnTo>
                      <a:pt x="16" y="49"/>
                    </a:lnTo>
                    <a:lnTo>
                      <a:pt x="6" y="49"/>
                    </a:lnTo>
                    <a:lnTo>
                      <a:pt x="3" y="49"/>
                    </a:lnTo>
                    <a:lnTo>
                      <a:pt x="0" y="46"/>
                    </a:lnTo>
                    <a:lnTo>
                      <a:pt x="0" y="43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133" name="Oval 1037"/>
            <p:cNvSpPr>
              <a:spLocks noChangeArrowheads="1"/>
            </p:cNvSpPr>
            <p:nvPr/>
          </p:nvSpPr>
          <p:spPr bwMode="auto">
            <a:xfrm>
              <a:off x="9294" y="7724"/>
              <a:ext cx="960" cy="1620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34" name="Line 1038"/>
            <p:cNvSpPr>
              <a:spLocks noChangeShapeType="1"/>
            </p:cNvSpPr>
            <p:nvPr/>
          </p:nvSpPr>
          <p:spPr bwMode="auto">
            <a:xfrm>
              <a:off x="10134" y="7967"/>
              <a:ext cx="420" cy="6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35" name="Line 1039"/>
            <p:cNvSpPr>
              <a:spLocks noChangeShapeType="1"/>
            </p:cNvSpPr>
            <p:nvPr/>
          </p:nvSpPr>
          <p:spPr bwMode="auto">
            <a:xfrm flipH="1">
              <a:off x="9818" y="9047"/>
              <a:ext cx="736" cy="3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44" name="Slide Number Placeholder 10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8DCFD-11AA-4652-8AD5-D2BB86D147F6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Part lists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điện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công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trình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bản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vẽ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www.tle.com.vn</a:t>
            </a:r>
            <a:endParaRPr lang="vi-VN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908720"/>
            <a:ext cx="8591550" cy="573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List G – PT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tra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cứu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www.tle.com.vn</a:t>
            </a:r>
            <a:endParaRPr lang="vi-VN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73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980728"/>
            <a:ext cx="7136943" cy="554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Tra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cứu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tin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về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Ác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Quy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www.tle.com.vn</a:t>
            </a:r>
            <a:endParaRPr lang="vi-VN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348880"/>
            <a:ext cx="8585160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WordArt 3"/>
          <p:cNvSpPr>
            <a:spLocks noChangeArrowheads="1" noChangeShapeType="1" noTextEdit="1"/>
          </p:cNvSpPr>
          <p:nvPr/>
        </p:nvSpPr>
        <p:spPr bwMode="blackWhite">
          <a:xfrm>
            <a:off x="1979712" y="2564904"/>
            <a:ext cx="5943600" cy="8731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5400" kern="1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Thank You </a:t>
            </a:r>
            <a:r>
              <a:rPr lang="en-US" sz="5400" kern="1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for listening!</a:t>
            </a:r>
            <a:endParaRPr lang="en-US" sz="5400" kern="1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</a:endParaRPr>
          </a:p>
        </p:txBody>
      </p:sp>
      <p:sp>
        <p:nvSpPr>
          <p:cNvPr id="80902" name="Rectangle 6"/>
          <p:cNvSpPr>
            <a:spLocks noGrp="1" noChangeArrowheads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dirty="0" smtClean="0"/>
              <a:t>www.tle.com.vn</a:t>
            </a:r>
            <a:endParaRPr lang="en-US" dirty="0"/>
          </a:p>
        </p:txBody>
      </p:sp>
      <p:pic>
        <p:nvPicPr>
          <p:cNvPr id="5" name="Picture 4" descr="IDIBRAND-Thang Long TLE Group-logo-V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88640"/>
            <a:ext cx="1368152" cy="1116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44" y="131763"/>
            <a:ext cx="8001056" cy="630237"/>
          </a:xfrm>
        </p:spPr>
        <p:txBody>
          <a:bodyPr>
            <a:normAutofit fontScale="90000"/>
          </a:bodyPr>
          <a:lstStyle/>
          <a:p>
            <a:pPr eaLnBrk="0" hangingPunct="0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tin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chung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về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thang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Nexiez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MRL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28596" y="1377950"/>
            <a:ext cx="8358246" cy="3830638"/>
          </a:xfrm>
        </p:spPr>
        <p:txBody>
          <a:bodyPr/>
          <a:lstStyle/>
          <a:p>
            <a:pPr>
              <a:buNone/>
            </a:pPr>
            <a:endParaRPr lang="en-US" sz="900" dirty="0" smtClean="0">
              <a:solidFill>
                <a:schemeClr val="accent1"/>
              </a:solidFill>
            </a:endParaRPr>
          </a:p>
          <a:p>
            <a:pPr>
              <a:buNone/>
            </a:pPr>
            <a:endParaRPr lang="en-US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>
          <a:xfrm>
            <a:off x="214282" y="6429396"/>
            <a:ext cx="2133600" cy="428604"/>
          </a:xfrm>
        </p:spPr>
        <p:txBody>
          <a:bodyPr/>
          <a:lstStyle/>
          <a:p>
            <a:endParaRPr lang="en-US" sz="500" dirty="0" smtClean="0"/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www.tle.com.vn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85720" y="1071545"/>
          <a:ext cx="8358246" cy="5214977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1701597"/>
                <a:gridCol w="6656649"/>
              </a:tblGrid>
              <a:tr h="38246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Động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cơ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US" sz="13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lang="en-US" sz="1300" b="1" kern="1050" dirty="0" err="1">
                          <a:latin typeface="Times New Roman" pitchFamily="18" charset="0"/>
                          <a:cs typeface="Times New Roman" pitchFamily="18" charset="0"/>
                        </a:rPr>
                        <a:t>Động</a:t>
                      </a:r>
                      <a:r>
                        <a:rPr lang="en-US" sz="1300" b="1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b="1" kern="1050" dirty="0" err="1">
                          <a:latin typeface="Times New Roman" pitchFamily="18" charset="0"/>
                          <a:cs typeface="Times New Roman" pitchFamily="18" charset="0"/>
                        </a:rPr>
                        <a:t>cơ</a:t>
                      </a:r>
                      <a:r>
                        <a:rPr lang="en-US" sz="1300" b="1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b="1" kern="1050" dirty="0" err="1">
                          <a:latin typeface="Times New Roman" pitchFamily="18" charset="0"/>
                          <a:cs typeface="Times New Roman" pitchFamily="18" charset="0"/>
                        </a:rPr>
                        <a:t>không</a:t>
                      </a:r>
                      <a:r>
                        <a:rPr lang="en-US" sz="1300" b="1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b="1" kern="1050" dirty="0" err="1">
                          <a:latin typeface="Times New Roman" pitchFamily="18" charset="0"/>
                          <a:cs typeface="Times New Roman" pitchFamily="18" charset="0"/>
                        </a:rPr>
                        <a:t>hộp</a:t>
                      </a:r>
                      <a:r>
                        <a:rPr lang="en-US" sz="1300" b="1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b="1" kern="1050" dirty="0" err="1">
                          <a:latin typeface="Times New Roman" pitchFamily="18" charset="0"/>
                          <a:cs typeface="Times New Roman" pitchFamily="18" charset="0"/>
                        </a:rPr>
                        <a:t>số</a:t>
                      </a:r>
                      <a:r>
                        <a:rPr lang="en-US" sz="1300" b="1" kern="1050" dirty="0">
                          <a:latin typeface="Times New Roman" pitchFamily="18" charset="0"/>
                          <a:cs typeface="Times New Roman" pitchFamily="18" charset="0"/>
                        </a:rPr>
                        <a:t> (PM motor) </a:t>
                      </a:r>
                      <a:endParaRPr lang="en-US" sz="1300" b="1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</a:tr>
              <a:tr h="38246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Vị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trí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động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cơ</a:t>
                      </a:r>
                      <a:endParaRPr lang="en-US" sz="13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Đặt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trên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đỉnh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hố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thang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(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không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phòng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máy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lang="en-US" sz="13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</a:tr>
              <a:tr h="101689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kern="1050">
                          <a:latin typeface="Times New Roman" pitchFamily="18" charset="0"/>
                          <a:cs typeface="Times New Roman" pitchFamily="18" charset="0"/>
                        </a:rPr>
                        <a:t>Cáp động cơ</a:t>
                      </a:r>
                      <a:endParaRPr lang="en-US" sz="130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b="1" kern="1050" dirty="0" err="1">
                          <a:latin typeface="Times New Roman" pitchFamily="18" charset="0"/>
                          <a:cs typeface="Times New Roman" pitchFamily="18" charset="0"/>
                        </a:rPr>
                        <a:t>Đường</a:t>
                      </a:r>
                      <a:r>
                        <a:rPr lang="en-US" sz="1300" b="1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b="1" kern="1050" dirty="0" err="1">
                          <a:latin typeface="Times New Roman" pitchFamily="18" charset="0"/>
                          <a:cs typeface="Times New Roman" pitchFamily="18" charset="0"/>
                        </a:rPr>
                        <a:t>kính</a:t>
                      </a:r>
                      <a:r>
                        <a:rPr lang="en-US" sz="1300" b="1" kern="1050" dirty="0">
                          <a:latin typeface="Times New Roman" pitchFamily="18" charset="0"/>
                          <a:cs typeface="Times New Roman" pitchFamily="18" charset="0"/>
                        </a:rPr>
                        <a:t>: 8 mm </a:t>
                      </a:r>
                      <a:endParaRPr lang="en-US" sz="13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Số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lượng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: </a:t>
                      </a:r>
                      <a:r>
                        <a:rPr lang="en-US" sz="1300" b="1" kern="1050" dirty="0" smtClean="0">
                          <a:latin typeface="Times New Roman" pitchFamily="18" charset="0"/>
                          <a:cs typeface="Times New Roman" pitchFamily="18" charset="0"/>
                        </a:rPr>
                        <a:t>3~6</a:t>
                      </a:r>
                      <a:endParaRPr lang="en-US" sz="1300" b="1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</a:tr>
              <a:tr h="38246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kern="1050">
                          <a:latin typeface="Times New Roman" pitchFamily="18" charset="0"/>
                          <a:cs typeface="Times New Roman" pitchFamily="18" charset="0"/>
                        </a:rPr>
                        <a:t>Cáp thắng cơ</a:t>
                      </a:r>
                      <a:endParaRPr lang="en-US" sz="130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b="1" kern="1050" dirty="0" err="1">
                          <a:latin typeface="Times New Roman" pitchFamily="18" charset="0"/>
                          <a:cs typeface="Times New Roman" pitchFamily="18" charset="0"/>
                        </a:rPr>
                        <a:t>Đường</a:t>
                      </a:r>
                      <a:r>
                        <a:rPr lang="en-US" sz="1300" b="1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b="1" kern="1050" dirty="0" err="1">
                          <a:latin typeface="Times New Roman" pitchFamily="18" charset="0"/>
                          <a:cs typeface="Times New Roman" pitchFamily="18" charset="0"/>
                        </a:rPr>
                        <a:t>kính</a:t>
                      </a:r>
                      <a:r>
                        <a:rPr lang="en-US" sz="1300" b="1" kern="1050" dirty="0">
                          <a:latin typeface="Times New Roman" pitchFamily="18" charset="0"/>
                          <a:cs typeface="Times New Roman" pitchFamily="18" charset="0"/>
                        </a:rPr>
                        <a:t>: 6 mm</a:t>
                      </a:r>
                      <a:endParaRPr lang="en-US" sz="1300" b="1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</a:tr>
              <a:tr h="38246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kern="1050">
                          <a:latin typeface="Times New Roman" pitchFamily="18" charset="0"/>
                          <a:cs typeface="Times New Roman" pitchFamily="18" charset="0"/>
                        </a:rPr>
                        <a:t>Tỉ lệ truyền cáp</a:t>
                      </a:r>
                      <a:endParaRPr lang="en-US" sz="130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b="1" kern="1050" dirty="0">
                          <a:latin typeface="Times New Roman" pitchFamily="18" charset="0"/>
                          <a:cs typeface="Times New Roman" pitchFamily="18" charset="0"/>
                        </a:rPr>
                        <a:t>2:1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US" sz="13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</a:tr>
              <a:tr h="38246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kern="1050">
                          <a:latin typeface="Times New Roman" pitchFamily="18" charset="0"/>
                          <a:cs typeface="Times New Roman" pitchFamily="18" charset="0"/>
                        </a:rPr>
                        <a:t>Ray dẫn hướng</a:t>
                      </a:r>
                      <a:endParaRPr lang="en-US" sz="130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JG </a:t>
                      </a:r>
                      <a:r>
                        <a:rPr lang="en-US" sz="1300" kern="105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hoặc</a:t>
                      </a:r>
                      <a:r>
                        <a:rPr lang="en-US" sz="1300" kern="105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ISO rail</a:t>
                      </a:r>
                      <a:endParaRPr lang="en-US" sz="13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</a:tr>
              <a:tr h="22857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kern="1050">
                          <a:latin typeface="Times New Roman" pitchFamily="18" charset="0"/>
                          <a:cs typeface="Times New Roman" pitchFamily="18" charset="0"/>
                        </a:rPr>
                        <a:t>Điều khiển hoạt động</a:t>
                      </a:r>
                      <a:endParaRPr lang="en-US" sz="130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- 1-car selective collective control (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1C-2BC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lang="en-US" sz="1300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- 2-car selective collective control (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2C-2BC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lang="en-US" sz="1300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- 3, 4-car group control (Sigma AI-22)</a:t>
                      </a:r>
                      <a:endParaRPr lang="en-US" sz="1300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- 3~8-car group control (Sigma AI-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2200C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lang="en-US" sz="13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44" y="131763"/>
            <a:ext cx="8001056" cy="630237"/>
          </a:xfrm>
        </p:spPr>
        <p:txBody>
          <a:bodyPr>
            <a:normAutofit fontScale="90000"/>
          </a:bodyPr>
          <a:lstStyle/>
          <a:p>
            <a:pPr eaLnBrk="0" hangingPunct="0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tin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chung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về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thang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Nexiez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MRL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28596" y="1377950"/>
            <a:ext cx="8358246" cy="3830638"/>
          </a:xfrm>
        </p:spPr>
        <p:txBody>
          <a:bodyPr/>
          <a:lstStyle/>
          <a:p>
            <a:pPr>
              <a:buNone/>
            </a:pPr>
            <a:endParaRPr lang="en-US" sz="900" dirty="0" smtClean="0">
              <a:solidFill>
                <a:schemeClr val="accent1"/>
              </a:solidFill>
            </a:endParaRPr>
          </a:p>
          <a:p>
            <a:pPr>
              <a:buNone/>
            </a:pPr>
            <a:endParaRPr lang="en-US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>
          <a:xfrm>
            <a:off x="214282" y="6429396"/>
            <a:ext cx="2133600" cy="428604"/>
          </a:xfrm>
        </p:spPr>
        <p:txBody>
          <a:bodyPr/>
          <a:lstStyle/>
          <a:p>
            <a:endParaRPr lang="en-US" sz="500" dirty="0" smtClean="0"/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www.tle.com.vn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14282" y="1000104"/>
          <a:ext cx="8572559" cy="5309215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1679205"/>
                <a:gridCol w="5569351"/>
                <a:gridCol w="1324003"/>
              </a:tblGrid>
              <a:tr h="6161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b="0" kern="1050" dirty="0" err="1">
                          <a:latin typeface="Times New Roman" pitchFamily="18" charset="0"/>
                          <a:cs typeface="Times New Roman" pitchFamily="18" charset="0"/>
                        </a:rPr>
                        <a:t>Hệ</a:t>
                      </a:r>
                      <a:r>
                        <a:rPr lang="en-US" sz="1300" b="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b="0" kern="1050" dirty="0" err="1">
                          <a:latin typeface="Times New Roman" pitchFamily="18" charset="0"/>
                          <a:cs typeface="Times New Roman" pitchFamily="18" charset="0"/>
                        </a:rPr>
                        <a:t>thống</a:t>
                      </a:r>
                      <a:r>
                        <a:rPr lang="en-US" sz="1300" b="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b="0" kern="1050" dirty="0" err="1">
                          <a:latin typeface="Times New Roman" pitchFamily="18" charset="0"/>
                          <a:cs typeface="Times New Roman" pitchFamily="18" charset="0"/>
                        </a:rPr>
                        <a:t>điều</a:t>
                      </a:r>
                      <a:r>
                        <a:rPr lang="en-US" sz="1300" b="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b="0" kern="1050" dirty="0" err="1">
                          <a:latin typeface="Times New Roman" pitchFamily="18" charset="0"/>
                          <a:cs typeface="Times New Roman" pitchFamily="18" charset="0"/>
                        </a:rPr>
                        <a:t>khiển</a:t>
                      </a:r>
                      <a:r>
                        <a:rPr lang="en-US" sz="1300" b="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US" sz="1300" b="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b="0" kern="1050" dirty="0">
                          <a:latin typeface="Times New Roman" pitchFamily="18" charset="0"/>
                          <a:cs typeface="Times New Roman" pitchFamily="18" charset="0"/>
                        </a:rPr>
                        <a:t>AC-VVVF inverter control and data network system with distributed microprocessors</a:t>
                      </a:r>
                      <a:endParaRPr lang="en-US" sz="1300" b="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3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6161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b="0" kern="1050">
                          <a:latin typeface="Times New Roman" pitchFamily="18" charset="0"/>
                          <a:cs typeface="Times New Roman" pitchFamily="18" charset="0"/>
                        </a:rPr>
                        <a:t>Nguồn cấp động lực</a:t>
                      </a:r>
                      <a:endParaRPr lang="en-US" sz="1300" b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b="1" kern="1050" dirty="0">
                          <a:latin typeface="Times New Roman" pitchFamily="18" charset="0"/>
                          <a:cs typeface="Times New Roman" pitchFamily="18" charset="0"/>
                        </a:rPr>
                        <a:t>AC 3 </a:t>
                      </a:r>
                      <a:r>
                        <a:rPr lang="en-US" sz="1300" b="1" kern="1050" dirty="0" err="1">
                          <a:latin typeface="Times New Roman" pitchFamily="18" charset="0"/>
                          <a:cs typeface="Times New Roman" pitchFamily="18" charset="0"/>
                        </a:rPr>
                        <a:t>pha</a:t>
                      </a:r>
                      <a:r>
                        <a:rPr lang="en-US" sz="1300" b="1" kern="1050" dirty="0"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lang="en-US" sz="1300" b="1" u="sng" kern="1050" dirty="0" smtClean="0">
                          <a:latin typeface="Times New Roman" pitchFamily="18" charset="0"/>
                          <a:cs typeface="Times New Roman" pitchFamily="18" charset="0"/>
                        </a:rPr>
                        <a:t>380-440V,</a:t>
                      </a:r>
                      <a:r>
                        <a:rPr lang="en-US" sz="1300" b="1" kern="1050" dirty="0" smtClean="0">
                          <a:latin typeface="Times New Roman" pitchFamily="18" charset="0"/>
                          <a:cs typeface="Times New Roman" pitchFamily="18" charset="0"/>
                        </a:rPr>
                        <a:t>  460V, 480V-50/60Hz</a:t>
                      </a:r>
                      <a:endParaRPr lang="en-US" sz="1300" b="1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3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6161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b="0" kern="1050">
                          <a:latin typeface="Times New Roman" pitchFamily="18" charset="0"/>
                          <a:cs typeface="Times New Roman" pitchFamily="18" charset="0"/>
                        </a:rPr>
                        <a:t>Nguồn chiếu sáng</a:t>
                      </a:r>
                      <a:endParaRPr lang="en-US" sz="1300" b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b="1" kern="1050" dirty="0">
                          <a:latin typeface="Times New Roman" pitchFamily="18" charset="0"/>
                          <a:cs typeface="Times New Roman" pitchFamily="18" charset="0"/>
                        </a:rPr>
                        <a:t>AC 1 </a:t>
                      </a:r>
                      <a:r>
                        <a:rPr lang="en-US" sz="1300" b="1" kern="1050" dirty="0" err="1">
                          <a:latin typeface="Times New Roman" pitchFamily="18" charset="0"/>
                          <a:cs typeface="Times New Roman" pitchFamily="18" charset="0"/>
                        </a:rPr>
                        <a:t>pha</a:t>
                      </a:r>
                      <a:r>
                        <a:rPr lang="en-US" sz="1300" b="1" kern="1050" dirty="0"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lang="en-US" sz="1300" b="1" kern="1050" dirty="0" smtClean="0">
                          <a:latin typeface="Times New Roman" pitchFamily="18" charset="0"/>
                          <a:cs typeface="Times New Roman" pitchFamily="18" charset="0"/>
                        </a:rPr>
                        <a:t>100V-127V</a:t>
                      </a:r>
                      <a:r>
                        <a:rPr lang="en-US" sz="1300" b="1" kern="105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b="1" kern="105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hoặc</a:t>
                      </a:r>
                      <a:r>
                        <a:rPr lang="en-US" sz="1300" b="1" kern="105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b="1" u="sng" kern="105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200V – 240V</a:t>
                      </a:r>
                      <a:r>
                        <a:rPr lang="en-US" sz="1300" b="1" u="sng" kern="105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b="1" kern="1050" dirty="0">
                          <a:latin typeface="Times New Roman" pitchFamily="18" charset="0"/>
                          <a:cs typeface="Times New Roman" pitchFamily="18" charset="0"/>
                        </a:rPr>
                        <a:t>- 50/60Hz </a:t>
                      </a:r>
                      <a:r>
                        <a:rPr lang="en-US" sz="1300" b="1" kern="1050" dirty="0" smtClean="0"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lang="en-US" sz="1300" b="1" kern="1050" dirty="0">
                          <a:latin typeface="Times New Roman" pitchFamily="18" charset="0"/>
                          <a:cs typeface="Times New Roman" pitchFamily="18" charset="0"/>
                        </a:rPr>
                        <a:t>50/60Hz</a:t>
                      </a:r>
                      <a:endParaRPr lang="en-US" sz="1300" b="1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3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6579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b="0" kern="1050" dirty="0" err="1">
                          <a:latin typeface="Times New Roman" pitchFamily="18" charset="0"/>
                          <a:cs typeface="Times New Roman" pitchFamily="18" charset="0"/>
                        </a:rPr>
                        <a:t>Tốc</a:t>
                      </a:r>
                      <a:r>
                        <a:rPr lang="en-US" sz="1300" b="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b="0" kern="1050" dirty="0" err="1">
                          <a:latin typeface="Times New Roman" pitchFamily="18" charset="0"/>
                          <a:cs typeface="Times New Roman" pitchFamily="18" charset="0"/>
                        </a:rPr>
                        <a:t>độ</a:t>
                      </a:r>
                      <a:r>
                        <a:rPr lang="en-US" sz="1300" b="0" kern="1050" dirty="0">
                          <a:latin typeface="Times New Roman" pitchFamily="18" charset="0"/>
                          <a:cs typeface="Times New Roman" pitchFamily="18" charset="0"/>
                        </a:rPr>
                        <a:t> (m/sec)</a:t>
                      </a:r>
                      <a:endParaRPr lang="en-US" sz="1300" b="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19050" marR="1905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b="0" kern="1050" dirty="0">
                          <a:latin typeface="Times New Roman" pitchFamily="18" charset="0"/>
                          <a:cs typeface="Times New Roman" pitchFamily="18" charset="0"/>
                        </a:rPr>
                        <a:t>1.0 </a:t>
                      </a:r>
                      <a:endParaRPr lang="en-US" sz="13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b="0" kern="1050" dirty="0" err="1">
                          <a:latin typeface="Times New Roman" pitchFamily="18" charset="0"/>
                          <a:cs typeface="Times New Roman" pitchFamily="18" charset="0"/>
                        </a:rPr>
                        <a:t>Tốc</a:t>
                      </a:r>
                      <a:r>
                        <a:rPr lang="en-US" sz="1300" b="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b="0" kern="1050" dirty="0" err="1">
                          <a:latin typeface="Times New Roman" pitchFamily="18" charset="0"/>
                          <a:cs typeface="Times New Roman" pitchFamily="18" charset="0"/>
                        </a:rPr>
                        <a:t>độ</a:t>
                      </a:r>
                      <a:r>
                        <a:rPr lang="en-US" sz="1300" b="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b="0" kern="1050" dirty="0" err="1">
                          <a:latin typeface="Times New Roman" pitchFamily="18" charset="0"/>
                          <a:cs typeface="Times New Roman" pitchFamily="18" charset="0"/>
                        </a:rPr>
                        <a:t>thay</a:t>
                      </a:r>
                      <a:r>
                        <a:rPr lang="en-US" sz="1300" b="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b="0" kern="1050" dirty="0" err="1">
                          <a:latin typeface="Times New Roman" pitchFamily="18" charset="0"/>
                          <a:cs typeface="Times New Roman" pitchFamily="18" charset="0"/>
                        </a:rPr>
                        <a:t>đổi</a:t>
                      </a:r>
                      <a:r>
                        <a:rPr lang="en-US" sz="1300" b="0" kern="1050" dirty="0">
                          <a:latin typeface="Times New Roman" pitchFamily="18" charset="0"/>
                          <a:cs typeface="Times New Roman" pitchFamily="18" charset="0"/>
                        </a:rPr>
                        <a:t> 1.0</a:t>
                      </a:r>
                      <a:r>
                        <a:rPr lang="en-US" sz="1300" b="0" kern="1050" dirty="0">
                          <a:latin typeface="Times New Roman" pitchFamily="18" charset="0"/>
                          <a:cs typeface="Times New Roman" pitchFamily="18" charset="0"/>
                          <a:sym typeface="Wingdings"/>
                        </a:rPr>
                        <a:t></a:t>
                      </a:r>
                      <a:r>
                        <a:rPr lang="en-US" sz="1300" b="0" kern="1050" dirty="0">
                          <a:latin typeface="Times New Roman" pitchFamily="18" charset="0"/>
                          <a:cs typeface="Times New Roman" pitchFamily="18" charset="0"/>
                        </a:rPr>
                        <a:t>1.6(1.5)</a:t>
                      </a:r>
                      <a:endParaRPr lang="en-US" sz="1300" b="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19050" marR="1905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kern="1050">
                          <a:latin typeface="Times New Roman" pitchFamily="18" charset="0"/>
                          <a:cs typeface="Times New Roman" pitchFamily="18" charset="0"/>
                        </a:rPr>
                        <a:t>1.6 (1.5), 1.75</a:t>
                      </a:r>
                      <a:endParaRPr lang="en-US" sz="130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19050" marR="19050" marT="0" marB="0"/>
                </a:tc>
              </a:tr>
              <a:tr h="3247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b="0" kern="1050">
                          <a:latin typeface="Times New Roman" pitchFamily="18" charset="0"/>
                          <a:cs typeface="Times New Roman" pitchFamily="18" charset="0"/>
                        </a:rPr>
                        <a:t>Điểm dừng tối đa</a:t>
                      </a:r>
                      <a:endParaRPr lang="en-US" sz="1300" b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19050" marR="1905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b="0" kern="1050" dirty="0">
                          <a:latin typeface="Times New Roman" pitchFamily="18" charset="0"/>
                          <a:cs typeface="Times New Roman" pitchFamily="18" charset="0"/>
                        </a:rPr>
                        <a:t>22</a:t>
                      </a:r>
                      <a:endParaRPr lang="en-US" sz="1300" b="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19050" marR="1905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kern="1050">
                          <a:latin typeface="Times New Roman" pitchFamily="18" charset="0"/>
                          <a:cs typeface="Times New Roman" pitchFamily="18" charset="0"/>
                        </a:rPr>
                        <a:t>30</a:t>
                      </a:r>
                      <a:endParaRPr lang="en-US" sz="130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19050" marR="19050" marT="0" marB="0"/>
                </a:tc>
              </a:tr>
              <a:tr h="107606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b="0" kern="1050" dirty="0" err="1">
                          <a:latin typeface="Times New Roman" pitchFamily="18" charset="0"/>
                          <a:cs typeface="Times New Roman" pitchFamily="18" charset="0"/>
                        </a:rPr>
                        <a:t>Độ</a:t>
                      </a:r>
                      <a:r>
                        <a:rPr lang="en-US" sz="1300" b="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b="0" kern="1050" dirty="0" err="1">
                          <a:latin typeface="Times New Roman" pitchFamily="18" charset="0"/>
                          <a:cs typeface="Times New Roman" pitchFamily="18" charset="0"/>
                        </a:rPr>
                        <a:t>cao</a:t>
                      </a:r>
                      <a:r>
                        <a:rPr lang="en-US" sz="1300" b="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b="0" kern="1050" dirty="0" err="1">
                          <a:latin typeface="Times New Roman" pitchFamily="18" charset="0"/>
                          <a:cs typeface="Times New Roman" pitchFamily="18" charset="0"/>
                        </a:rPr>
                        <a:t>tối</a:t>
                      </a:r>
                      <a:r>
                        <a:rPr lang="en-US" sz="1300" b="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b="0" kern="1050" dirty="0" err="1">
                          <a:latin typeface="Times New Roman" pitchFamily="18" charset="0"/>
                          <a:cs typeface="Times New Roman" pitchFamily="18" charset="0"/>
                        </a:rPr>
                        <a:t>thiểu</a:t>
                      </a:r>
                      <a:r>
                        <a:rPr lang="en-US" sz="1300" b="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b="0" kern="1050" dirty="0" err="1">
                          <a:latin typeface="Times New Roman" pitchFamily="18" charset="0"/>
                          <a:cs typeface="Times New Roman" pitchFamily="18" charset="0"/>
                        </a:rPr>
                        <a:t>của</a:t>
                      </a:r>
                      <a:r>
                        <a:rPr lang="en-US" sz="1300" b="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b="0" kern="1050" dirty="0" err="1">
                          <a:latin typeface="Times New Roman" pitchFamily="18" charset="0"/>
                          <a:cs typeface="Times New Roman" pitchFamily="18" charset="0"/>
                        </a:rPr>
                        <a:t>tầng</a:t>
                      </a:r>
                      <a:endParaRPr lang="en-US" sz="1300" b="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b="0" kern="1050" dirty="0" smtClean="0">
                          <a:latin typeface="Times New Roman" pitchFamily="18" charset="0"/>
                          <a:cs typeface="Times New Roman" pitchFamily="18" charset="0"/>
                        </a:rPr>
                        <a:t> 2600mm </a:t>
                      </a:r>
                      <a:r>
                        <a:rPr lang="en-US" sz="1300" b="0" kern="105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Với</a:t>
                      </a:r>
                      <a:r>
                        <a:rPr lang="en-US" sz="1300" b="0" kern="105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b="0" kern="1050" dirty="0">
                          <a:latin typeface="Times New Roman" pitchFamily="18" charset="0"/>
                          <a:cs typeface="Times New Roman" pitchFamily="18" charset="0"/>
                        </a:rPr>
                        <a:t>HH=2100mm </a:t>
                      </a:r>
                      <a:endParaRPr lang="en-US" sz="1300" b="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3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140209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b="0" kern="1050">
                          <a:latin typeface="Times New Roman" pitchFamily="18" charset="0"/>
                          <a:cs typeface="Times New Roman" pitchFamily="18" charset="0"/>
                        </a:rPr>
                        <a:t>Tần suất khởi động</a:t>
                      </a:r>
                      <a:endParaRPr lang="en-US" sz="1300" b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b="0" kern="1050" dirty="0">
                          <a:latin typeface="Times New Roman" pitchFamily="18" charset="0"/>
                          <a:cs typeface="Times New Roman" pitchFamily="18" charset="0"/>
                        </a:rPr>
                        <a:t>- 120 </a:t>
                      </a:r>
                      <a:r>
                        <a:rPr lang="en-US" sz="1300" b="0" kern="1050" dirty="0" err="1">
                          <a:latin typeface="Times New Roman" pitchFamily="18" charset="0"/>
                          <a:cs typeface="Times New Roman" pitchFamily="18" charset="0"/>
                        </a:rPr>
                        <a:t>lần</a:t>
                      </a:r>
                      <a:r>
                        <a:rPr lang="en-US" sz="1300" b="0" kern="1050" dirty="0">
                          <a:latin typeface="Times New Roman" pitchFamily="18" charset="0"/>
                          <a:cs typeface="Times New Roman" pitchFamily="18" charset="0"/>
                        </a:rPr>
                        <a:t>/h (</a:t>
                      </a:r>
                      <a:r>
                        <a:rPr lang="en-US" sz="1300" b="0" kern="1050" dirty="0" err="1">
                          <a:latin typeface="Times New Roman" pitchFamily="18" charset="0"/>
                          <a:cs typeface="Times New Roman" pitchFamily="18" charset="0"/>
                        </a:rPr>
                        <a:t>1.0m</a:t>
                      </a:r>
                      <a:r>
                        <a:rPr lang="en-US" sz="1300" b="0" kern="1050" dirty="0">
                          <a:latin typeface="Times New Roman" pitchFamily="18" charset="0"/>
                          <a:cs typeface="Times New Roman" pitchFamily="18" charset="0"/>
                        </a:rPr>
                        <a:t>/s </a:t>
                      </a:r>
                      <a:r>
                        <a:rPr lang="en-US" sz="1300" b="0" kern="1050" dirty="0" err="1">
                          <a:latin typeface="Times New Roman" pitchFamily="18" charset="0"/>
                          <a:cs typeface="Times New Roman" pitchFamily="18" charset="0"/>
                        </a:rPr>
                        <a:t>và</a:t>
                      </a:r>
                      <a:r>
                        <a:rPr lang="en-US" sz="1300" b="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b="0" kern="1050" dirty="0" err="1">
                          <a:latin typeface="Times New Roman" pitchFamily="18" charset="0"/>
                          <a:cs typeface="Times New Roman" pitchFamily="18" charset="0"/>
                        </a:rPr>
                        <a:t>tốc</a:t>
                      </a:r>
                      <a:r>
                        <a:rPr lang="en-US" sz="1300" b="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b="0" kern="1050" dirty="0" err="1">
                          <a:latin typeface="Times New Roman" pitchFamily="18" charset="0"/>
                          <a:cs typeface="Times New Roman" pitchFamily="18" charset="0"/>
                        </a:rPr>
                        <a:t>độ</a:t>
                      </a:r>
                      <a:r>
                        <a:rPr lang="en-US" sz="1300" b="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b="0" kern="1050" dirty="0" err="1">
                          <a:latin typeface="Times New Roman" pitchFamily="18" charset="0"/>
                          <a:cs typeface="Times New Roman" pitchFamily="18" charset="0"/>
                        </a:rPr>
                        <a:t>thay</a:t>
                      </a:r>
                      <a:r>
                        <a:rPr lang="en-US" sz="1300" b="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b="0" kern="1050" dirty="0" err="1">
                          <a:latin typeface="Times New Roman" pitchFamily="18" charset="0"/>
                          <a:cs typeface="Times New Roman" pitchFamily="18" charset="0"/>
                        </a:rPr>
                        <a:t>đổi</a:t>
                      </a:r>
                      <a:r>
                        <a:rPr lang="en-US" sz="1300" b="0" kern="1050" dirty="0"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lang="en-US" sz="13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b="0" kern="1050" dirty="0">
                          <a:latin typeface="Times New Roman" pitchFamily="18" charset="0"/>
                          <a:cs typeface="Times New Roman" pitchFamily="18" charset="0"/>
                        </a:rPr>
                        <a:t>- 150 </a:t>
                      </a:r>
                      <a:r>
                        <a:rPr lang="en-US" sz="1300" b="0" kern="1050" dirty="0" err="1">
                          <a:latin typeface="Times New Roman" pitchFamily="18" charset="0"/>
                          <a:cs typeface="Times New Roman" pitchFamily="18" charset="0"/>
                        </a:rPr>
                        <a:t>lần</a:t>
                      </a:r>
                      <a:r>
                        <a:rPr lang="en-US" sz="1300" b="0" kern="1050" dirty="0">
                          <a:latin typeface="Times New Roman" pitchFamily="18" charset="0"/>
                          <a:cs typeface="Times New Roman" pitchFamily="18" charset="0"/>
                        </a:rPr>
                        <a:t>/h (</a:t>
                      </a:r>
                      <a:r>
                        <a:rPr lang="en-US" sz="1300" b="0" kern="1050" dirty="0" err="1">
                          <a:latin typeface="Times New Roman" pitchFamily="18" charset="0"/>
                          <a:cs typeface="Times New Roman" pitchFamily="18" charset="0"/>
                        </a:rPr>
                        <a:t>1.6m</a:t>
                      </a:r>
                      <a:r>
                        <a:rPr lang="en-US" sz="1300" b="0" kern="1050" dirty="0">
                          <a:latin typeface="Times New Roman" pitchFamily="18" charset="0"/>
                          <a:cs typeface="Times New Roman" pitchFamily="18" charset="0"/>
                        </a:rPr>
                        <a:t>/s(</a:t>
                      </a:r>
                      <a:r>
                        <a:rPr lang="en-US" sz="1300" b="0" kern="1050" dirty="0" err="1">
                          <a:latin typeface="Times New Roman" pitchFamily="18" charset="0"/>
                          <a:cs typeface="Times New Roman" pitchFamily="18" charset="0"/>
                        </a:rPr>
                        <a:t>1.5m</a:t>
                      </a:r>
                      <a:r>
                        <a:rPr lang="en-US" sz="1300" b="0" kern="1050" dirty="0">
                          <a:latin typeface="Times New Roman" pitchFamily="18" charset="0"/>
                          <a:cs typeface="Times New Roman" pitchFamily="18" charset="0"/>
                        </a:rPr>
                        <a:t>/s,) </a:t>
                      </a:r>
                      <a:r>
                        <a:rPr lang="en-US" sz="1300" b="0" kern="1050" dirty="0" err="1">
                          <a:latin typeface="Times New Roman" pitchFamily="18" charset="0"/>
                          <a:cs typeface="Times New Roman" pitchFamily="18" charset="0"/>
                        </a:rPr>
                        <a:t>1.75m</a:t>
                      </a:r>
                      <a:r>
                        <a:rPr lang="en-US" sz="1300" b="0" kern="1050" dirty="0">
                          <a:latin typeface="Times New Roman" pitchFamily="18" charset="0"/>
                          <a:cs typeface="Times New Roman" pitchFamily="18" charset="0"/>
                        </a:rPr>
                        <a:t>/s)</a:t>
                      </a:r>
                      <a:endParaRPr lang="en-US" sz="13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b="0" kern="1050" dirty="0">
                          <a:latin typeface="Times New Roman" pitchFamily="18" charset="0"/>
                          <a:cs typeface="Times New Roman" pitchFamily="18" charset="0"/>
                        </a:rPr>
                        <a:t>- 15000 </a:t>
                      </a:r>
                      <a:r>
                        <a:rPr lang="en-US" sz="1300" b="0" kern="1050" dirty="0" err="1">
                          <a:latin typeface="Times New Roman" pitchFamily="18" charset="0"/>
                          <a:cs typeface="Times New Roman" pitchFamily="18" charset="0"/>
                        </a:rPr>
                        <a:t>lần</a:t>
                      </a:r>
                      <a:r>
                        <a:rPr lang="en-US" sz="1300" b="0" kern="1050" dirty="0">
                          <a:latin typeface="Times New Roman" pitchFamily="18" charset="0"/>
                          <a:cs typeface="Times New Roman" pitchFamily="18" charset="0"/>
                        </a:rPr>
                        <a:t>/2 </a:t>
                      </a:r>
                      <a:r>
                        <a:rPr lang="en-US" sz="1300" b="0" kern="1050" dirty="0" err="1">
                          <a:latin typeface="Times New Roman" pitchFamily="18" charset="0"/>
                          <a:cs typeface="Times New Roman" pitchFamily="18" charset="0"/>
                        </a:rPr>
                        <a:t>tuần</a:t>
                      </a:r>
                      <a:endParaRPr lang="en-US" sz="1300" b="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3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44" y="131763"/>
            <a:ext cx="8001056" cy="630237"/>
          </a:xfrm>
        </p:spPr>
        <p:txBody>
          <a:bodyPr>
            <a:normAutofit fontScale="90000"/>
          </a:bodyPr>
          <a:lstStyle/>
          <a:p>
            <a:pPr eaLnBrk="0" hangingPunct="0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tin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chung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về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thang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Nexiez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MRL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28596" y="1377950"/>
            <a:ext cx="8358246" cy="3830638"/>
          </a:xfrm>
        </p:spPr>
        <p:txBody>
          <a:bodyPr/>
          <a:lstStyle/>
          <a:p>
            <a:pPr>
              <a:buNone/>
            </a:pPr>
            <a:endParaRPr lang="en-US" sz="900" dirty="0" smtClean="0">
              <a:solidFill>
                <a:schemeClr val="accent1"/>
              </a:solidFill>
            </a:endParaRPr>
          </a:p>
          <a:p>
            <a:pPr>
              <a:buNone/>
            </a:pPr>
            <a:endParaRPr lang="en-US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>
          <a:xfrm>
            <a:off x="214282" y="6429396"/>
            <a:ext cx="2133600" cy="428604"/>
          </a:xfrm>
        </p:spPr>
        <p:txBody>
          <a:bodyPr/>
          <a:lstStyle/>
          <a:p>
            <a:endParaRPr lang="en-US" sz="500" dirty="0" smtClean="0"/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www.tle.com.vn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85720" y="1000111"/>
          <a:ext cx="8501122" cy="5453225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1268207"/>
                <a:gridCol w="3946767"/>
                <a:gridCol w="1000132"/>
                <a:gridCol w="2286016"/>
              </a:tblGrid>
              <a:tr h="7727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Tốc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độ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(m/s)</a:t>
                      </a:r>
                      <a:endParaRPr lang="en-US" sz="13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15853" marR="1585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kern="1050">
                          <a:latin typeface="Times New Roman" pitchFamily="18" charset="0"/>
                          <a:cs typeface="Times New Roman" pitchFamily="18" charset="0"/>
                        </a:rPr>
                        <a:t>1.0 </a:t>
                      </a:r>
                      <a:endParaRPr lang="en-US" sz="130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kern="1050">
                          <a:latin typeface="Times New Roman" pitchFamily="18" charset="0"/>
                          <a:cs typeface="Times New Roman" pitchFamily="18" charset="0"/>
                        </a:rPr>
                        <a:t>Tốc độ thay đổi 1.0</a:t>
                      </a:r>
                      <a:r>
                        <a:rPr lang="en-US" sz="1300" kern="1050">
                          <a:latin typeface="Times New Roman" pitchFamily="18" charset="0"/>
                          <a:cs typeface="Times New Roman" pitchFamily="18" charset="0"/>
                          <a:sym typeface="Wingdings"/>
                        </a:rPr>
                        <a:t></a:t>
                      </a:r>
                      <a:r>
                        <a:rPr lang="en-US" sz="1300" kern="1050">
                          <a:latin typeface="Times New Roman" pitchFamily="18" charset="0"/>
                          <a:cs typeface="Times New Roman" pitchFamily="18" charset="0"/>
                        </a:rPr>
                        <a:t>1.6(1.5)</a:t>
                      </a:r>
                      <a:endParaRPr lang="en-US" sz="130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15853" marR="1585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kern="1050">
                          <a:latin typeface="Times New Roman" pitchFamily="18" charset="0"/>
                          <a:cs typeface="Times New Roman" pitchFamily="18" charset="0"/>
                        </a:rPr>
                        <a:t>1.6 (1.5) </a:t>
                      </a:r>
                      <a:endParaRPr lang="en-US" sz="130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kern="1050">
                          <a:latin typeface="Times New Roman" pitchFamily="18" charset="0"/>
                          <a:cs typeface="Times New Roman" pitchFamily="18" charset="0"/>
                        </a:rPr>
                        <a:t>1.75</a:t>
                      </a:r>
                      <a:endParaRPr lang="en-US" sz="130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15853" marR="15853" marT="0" marB="0"/>
                </a:tc>
                <a:tc>
                  <a:txBody>
                    <a:bodyPr/>
                    <a:lstStyle/>
                    <a:p>
                      <a:endParaRPr lang="en-US" sz="13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6093" marR="76093" marT="38046" marB="38046"/>
                </a:tc>
              </a:tr>
              <a:tr h="4213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Hành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trình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tối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đa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(m)</a:t>
                      </a:r>
                      <a:endParaRPr lang="en-US" sz="13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15853" marR="1585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kern="1050">
                          <a:latin typeface="Times New Roman" pitchFamily="18" charset="0"/>
                          <a:cs typeface="Times New Roman" pitchFamily="18" charset="0"/>
                        </a:rPr>
                        <a:t>60</a:t>
                      </a:r>
                      <a:endParaRPr lang="en-US" sz="130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15853" marR="1585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kern="1050">
                          <a:latin typeface="Times New Roman" pitchFamily="18" charset="0"/>
                          <a:cs typeface="Times New Roman" pitchFamily="18" charset="0"/>
                        </a:rPr>
                        <a:t>80</a:t>
                      </a:r>
                      <a:endParaRPr lang="en-US" sz="130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15853" marR="15853" marT="0" marB="0"/>
                </a:tc>
                <a:tc>
                  <a:txBody>
                    <a:bodyPr/>
                    <a:lstStyle/>
                    <a:p>
                      <a:endParaRPr lang="en-US" sz="13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6093" marR="76093" marT="38046" marB="38046"/>
                </a:tc>
              </a:tr>
              <a:tr h="7285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kern="1050">
                          <a:latin typeface="Times New Roman" pitchFamily="18" charset="0"/>
                          <a:cs typeface="Times New Roman" pitchFamily="18" charset="0"/>
                        </a:rPr>
                        <a:t>Hành trình tối thiểu</a:t>
                      </a:r>
                      <a:endParaRPr lang="en-US" sz="130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3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3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6093" marR="76093" marT="38046" marB="38046"/>
                </a:tc>
                <a:tc>
                  <a:txBody>
                    <a:bodyPr/>
                    <a:lstStyle/>
                    <a:p>
                      <a:endParaRPr lang="en-US" sz="13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6093" marR="76093" marT="38046" marB="38046"/>
                </a:tc>
              </a:tr>
              <a:tr h="6319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kern="1050">
                          <a:latin typeface="Times New Roman" pitchFamily="18" charset="0"/>
                          <a:cs typeface="Times New Roman" pitchFamily="18" charset="0"/>
                        </a:rPr>
                        <a:t>Tốc độ (m/s)</a:t>
                      </a:r>
                      <a:endParaRPr lang="en-US" sz="130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15853" marR="1585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1.0</a:t>
                      </a:r>
                      <a:endParaRPr lang="en-US" sz="13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15853" marR="1585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(1.5)</a:t>
                      </a:r>
                      <a:endParaRPr lang="en-US" sz="13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15853" marR="1585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1.6 ,</a:t>
                      </a:r>
                      <a:r>
                        <a:rPr lang="en-US" sz="1300" kern="1050" dirty="0" smtClean="0">
                          <a:latin typeface="Times New Roman" pitchFamily="18" charset="0"/>
                          <a:cs typeface="Times New Roman" pitchFamily="18" charset="0"/>
                        </a:rPr>
                        <a:t>1.75 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kern="105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tốc</a:t>
                      </a:r>
                      <a:r>
                        <a:rPr lang="en-US" sz="1300" kern="105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độ</a:t>
                      </a:r>
                      <a:r>
                        <a:rPr lang="en-US" sz="1300" kern="105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điều</a:t>
                      </a:r>
                      <a:r>
                        <a:rPr lang="en-US" sz="1300" kern="105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chỉnh</a:t>
                      </a:r>
                      <a:r>
                        <a:rPr lang="en-US" sz="1300" kern="105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1.0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  <a:sym typeface="Wingdings"/>
                        </a:rPr>
                        <a:t>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1.6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(1.5)</a:t>
                      </a:r>
                      <a:endParaRPr lang="en-US" sz="13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15853" marR="15853" marT="0" marB="0"/>
                </a:tc>
              </a:tr>
              <a:tr h="6319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kern="1050">
                          <a:latin typeface="Times New Roman" pitchFamily="18" charset="0"/>
                          <a:cs typeface="Times New Roman" pitchFamily="18" charset="0"/>
                        </a:rPr>
                        <a:t>Hành trình tối thiểu (m)</a:t>
                      </a:r>
                      <a:endParaRPr lang="en-US" sz="130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15853" marR="1585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b="1" kern="1050" dirty="0">
                          <a:latin typeface="Times New Roman" pitchFamily="18" charset="0"/>
                          <a:cs typeface="Times New Roman" pitchFamily="18" charset="0"/>
                        </a:rPr>
                        <a:t>3.4</a:t>
                      </a:r>
                      <a:endParaRPr lang="en-US" sz="1300" b="1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15853" marR="1585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b="1" kern="1050">
                          <a:latin typeface="Times New Roman" pitchFamily="18" charset="0"/>
                          <a:cs typeface="Times New Roman" pitchFamily="18" charset="0"/>
                        </a:rPr>
                        <a:t>5.7</a:t>
                      </a:r>
                      <a:endParaRPr lang="en-US" sz="1300" b="1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15853" marR="1585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b="1" kern="1050" dirty="0">
                          <a:latin typeface="Times New Roman" pitchFamily="18" charset="0"/>
                          <a:cs typeface="Times New Roman" pitchFamily="18" charset="0"/>
                        </a:rPr>
                        <a:t>7.6</a:t>
                      </a:r>
                      <a:endParaRPr lang="en-US" sz="1300" b="1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15853" marR="15853" marT="0" marB="0"/>
                </a:tc>
              </a:tr>
              <a:tr h="4000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kern="1050">
                          <a:latin typeface="Times New Roman" pitchFamily="18" charset="0"/>
                          <a:cs typeface="Times New Roman" pitchFamily="18" charset="0"/>
                        </a:rPr>
                        <a:t>Loại cửa</a:t>
                      </a:r>
                      <a:endParaRPr lang="en-US" sz="130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CO,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2S</a:t>
                      </a:r>
                      <a:endParaRPr lang="en-US" sz="13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3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6093" marR="76093" marT="38046" marB="38046"/>
                </a:tc>
                <a:tc>
                  <a:txBody>
                    <a:bodyPr/>
                    <a:lstStyle/>
                    <a:p>
                      <a:endParaRPr lang="en-US" sz="13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6093" marR="76093" marT="38046" marB="38046"/>
                </a:tc>
              </a:tr>
              <a:tr h="4213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kern="1050">
                          <a:latin typeface="Times New Roman" pitchFamily="18" charset="0"/>
                          <a:cs typeface="Times New Roman" pitchFamily="18" charset="0"/>
                        </a:rPr>
                        <a:t>Hệ thống cửa</a:t>
                      </a:r>
                      <a:endParaRPr lang="en-US" sz="130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kern="1050">
                          <a:latin typeface="Times New Roman" pitchFamily="18" charset="0"/>
                          <a:cs typeface="Times New Roman" pitchFamily="18" charset="0"/>
                        </a:rPr>
                        <a:t>1D1G / 1D2G / 2D2G</a:t>
                      </a:r>
                      <a:endParaRPr lang="en-US" sz="130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3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6093" marR="76093" marT="38046" marB="38046"/>
                </a:tc>
                <a:tc>
                  <a:txBody>
                    <a:bodyPr/>
                    <a:lstStyle/>
                    <a:p>
                      <a:endParaRPr lang="en-US" sz="13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6093" marR="76093" marT="38046" marB="38046"/>
                </a:tc>
              </a:tr>
              <a:tr h="1410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Môi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trường</a:t>
                      </a:r>
                      <a:endParaRPr lang="en-US" sz="13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Chỉ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lắp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đặt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trong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nhà</a:t>
                      </a:r>
                      <a:endParaRPr lang="en-US" sz="1300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Nhiệt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độ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: Cao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hơn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-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  <a:sym typeface="Symbol"/>
                        </a:rPr>
                        <a:t>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và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thấp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hơn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40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  <a:sym typeface="Symbol"/>
                        </a:rPr>
                        <a:t>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US" sz="1300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105410" marR="0" indent="-10541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Độ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ẩm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: </a:t>
                      </a:r>
                      <a:r>
                        <a:rPr lang="en-US" sz="1300" kern="1050" dirty="0" err="1">
                          <a:latin typeface="Times New Roman" pitchFamily="18" charset="0"/>
                          <a:cs typeface="Times New Roman" pitchFamily="18" charset="0"/>
                        </a:rPr>
                        <a:t>Dưới</a:t>
                      </a:r>
                      <a:r>
                        <a:rPr lang="en-US" sz="1300" kern="1050" dirty="0">
                          <a:latin typeface="Times New Roman" pitchFamily="18" charset="0"/>
                          <a:cs typeface="Times New Roman" pitchFamily="18" charset="0"/>
                        </a:rPr>
                        <a:t> 90% </a:t>
                      </a:r>
                      <a:endParaRPr lang="en-US" sz="13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3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6093" marR="76093" marT="38046" marB="38046"/>
                </a:tc>
                <a:tc>
                  <a:txBody>
                    <a:bodyPr/>
                    <a:lstStyle/>
                    <a:p>
                      <a:endParaRPr lang="en-US" sz="13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6093" marR="76093" marT="38046" marB="38046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tin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chung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về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thang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Nexiez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MRL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10"/>
          </p:nvPr>
        </p:nvSpPr>
        <p:spPr>
          <a:xfrm>
            <a:off x="214282" y="6429396"/>
            <a:ext cx="2133600" cy="428604"/>
          </a:xfrm>
        </p:spPr>
        <p:txBody>
          <a:bodyPr/>
          <a:lstStyle/>
          <a:p>
            <a:endParaRPr lang="en-US" sz="500" dirty="0" smtClean="0"/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www.tle.com.vn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505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786" y="785794"/>
            <a:ext cx="7643866" cy="567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58" y="714356"/>
            <a:ext cx="8501122" cy="5857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Cây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ray d</a:t>
            </a:r>
            <a:r>
              <a:rPr lang="vi-V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ưới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cùng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10"/>
          </p:nvPr>
        </p:nvSpPr>
        <p:spPr>
          <a:xfrm>
            <a:off x="214282" y="6429396"/>
            <a:ext cx="2133600" cy="428604"/>
          </a:xfrm>
        </p:spPr>
        <p:txBody>
          <a:bodyPr/>
          <a:lstStyle/>
          <a:p>
            <a:endParaRPr lang="en-US" sz="500" dirty="0" smtClean="0"/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www.tle.com.vn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79488" y="1628800"/>
            <a:ext cx="3364512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628800"/>
            <a:ext cx="5616623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51520" y="5301208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PD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thực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tế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tại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công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trình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 1400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Cây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ray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trên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cùng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10"/>
          </p:nvPr>
        </p:nvSpPr>
        <p:spPr>
          <a:xfrm>
            <a:off x="214282" y="6429396"/>
            <a:ext cx="2133600" cy="428604"/>
          </a:xfrm>
        </p:spPr>
        <p:txBody>
          <a:bodyPr/>
          <a:lstStyle/>
          <a:p>
            <a:endParaRPr lang="en-US" sz="500" dirty="0" smtClean="0"/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www.tle.com.vn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28800"/>
            <a:ext cx="9144000" cy="423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port presentation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041tgp_figure_blue 1">
        <a:dk1>
          <a:srgbClr val="000000"/>
        </a:dk1>
        <a:lt1>
          <a:srgbClr val="FFFFFF"/>
        </a:lt1>
        <a:dk2>
          <a:srgbClr val="000066"/>
        </a:dk2>
        <a:lt2>
          <a:srgbClr val="DDDDDD"/>
        </a:lt2>
        <a:accent1>
          <a:srgbClr val="E47F6E"/>
        </a:accent1>
        <a:accent2>
          <a:srgbClr val="0099CC"/>
        </a:accent2>
        <a:accent3>
          <a:srgbClr val="FFFFFF"/>
        </a:accent3>
        <a:accent4>
          <a:srgbClr val="000000"/>
        </a:accent4>
        <a:accent5>
          <a:srgbClr val="EFC0BA"/>
        </a:accent5>
        <a:accent6>
          <a:srgbClr val="008AB9"/>
        </a:accent6>
        <a:hlink>
          <a:srgbClr val="7648EA"/>
        </a:hlink>
        <a:folHlink>
          <a:srgbClr val="DFAE6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41tgp_figure_blue 2">
        <a:dk1>
          <a:srgbClr val="333333"/>
        </a:dk1>
        <a:lt1>
          <a:srgbClr val="FFFFFF"/>
        </a:lt1>
        <a:dk2>
          <a:srgbClr val="003366"/>
        </a:dk2>
        <a:lt2>
          <a:srgbClr val="B2B2B2"/>
        </a:lt2>
        <a:accent1>
          <a:srgbClr val="4CA491"/>
        </a:accent1>
        <a:accent2>
          <a:srgbClr val="E2AF52"/>
        </a:accent2>
        <a:accent3>
          <a:srgbClr val="FFFFFF"/>
        </a:accent3>
        <a:accent4>
          <a:srgbClr val="2A2A2A"/>
        </a:accent4>
        <a:accent5>
          <a:srgbClr val="B2CFC7"/>
        </a:accent5>
        <a:accent6>
          <a:srgbClr val="CD9E49"/>
        </a:accent6>
        <a:hlink>
          <a:srgbClr val="576CD5"/>
        </a:hlink>
        <a:folHlink>
          <a:srgbClr val="D8725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41tgp_figure_blue 3">
        <a:dk1>
          <a:srgbClr val="0F1A81"/>
        </a:dk1>
        <a:lt1>
          <a:srgbClr val="FFFFFF"/>
        </a:lt1>
        <a:dk2>
          <a:srgbClr val="175B5B"/>
        </a:dk2>
        <a:lt2>
          <a:srgbClr val="DDDDDD"/>
        </a:lt2>
        <a:accent1>
          <a:srgbClr val="A4C226"/>
        </a:accent1>
        <a:accent2>
          <a:srgbClr val="6CA5D8"/>
        </a:accent2>
        <a:accent3>
          <a:srgbClr val="FFFFFF"/>
        </a:accent3>
        <a:accent4>
          <a:srgbClr val="0B146D"/>
        </a:accent4>
        <a:accent5>
          <a:srgbClr val="CFDDAC"/>
        </a:accent5>
        <a:accent6>
          <a:srgbClr val="6195C4"/>
        </a:accent6>
        <a:hlink>
          <a:srgbClr val="5D4BC7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report presentation</Template>
  <TotalTime>1225</TotalTime>
  <Words>894</Words>
  <Application>Microsoft Office PowerPoint</Application>
  <PresentationFormat>On-screen Show (4:3)</PresentationFormat>
  <Paragraphs>222</Paragraphs>
  <Slides>38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0" baseType="lpstr">
      <vt:lpstr>report presentation</vt:lpstr>
      <vt:lpstr>Bitmap Image</vt:lpstr>
      <vt:lpstr>Slide 1</vt:lpstr>
      <vt:lpstr>Thông tin chung về dòng thang NEXIEZ-MRL</vt:lpstr>
      <vt:lpstr>Thông tin chung về thang Nexiez- MRL</vt:lpstr>
      <vt:lpstr>Thông tin chung về thang Nexiez- MRL</vt:lpstr>
      <vt:lpstr>Thông tin chung về thang Nexiez- MRL</vt:lpstr>
      <vt:lpstr>Thông tin chung về thang Nexiez- MRL</vt:lpstr>
      <vt:lpstr>Thông tin chung về thang Nexiez- MRL</vt:lpstr>
      <vt:lpstr>Cây ray dưới cùng</vt:lpstr>
      <vt:lpstr>Cây ray trên cùng</vt:lpstr>
      <vt:lpstr>Đặt máy</vt:lpstr>
      <vt:lpstr>Đặt máy</vt:lpstr>
      <vt:lpstr>Đặt máy</vt:lpstr>
      <vt:lpstr>Đặt máy</vt:lpstr>
      <vt:lpstr>Đặt máy</vt:lpstr>
      <vt:lpstr>Đặt máy</vt:lpstr>
      <vt:lpstr>Tủ điện</vt:lpstr>
      <vt:lpstr>Thả cáp</vt:lpstr>
      <vt:lpstr>Thả cáp</vt:lpstr>
      <vt:lpstr>Thả cáp</vt:lpstr>
      <vt:lpstr>Thả cáp</vt:lpstr>
      <vt:lpstr>Thả cáp</vt:lpstr>
      <vt:lpstr>Thả cáp</vt:lpstr>
      <vt:lpstr>Căn giới hạn</vt:lpstr>
      <vt:lpstr>Lắp đặt puli căng cáp Governor</vt:lpstr>
      <vt:lpstr>Lắp đặt giới hạn trên </vt:lpstr>
      <vt:lpstr>Lắp đặt dây cọc đông</vt:lpstr>
      <vt:lpstr>Căn chỉnh bộ truyền cửa</vt:lpstr>
      <vt:lpstr>Căn chỉnh bộ truyền cửa</vt:lpstr>
      <vt:lpstr>Điểm khác biệt so với dòng thang ELENESSA</vt:lpstr>
      <vt:lpstr>Điểm khác biệt so với dòng thang ELENESSA</vt:lpstr>
      <vt:lpstr>Sàn cabin</vt:lpstr>
      <vt:lpstr>Khung cabin – 1 tay giằng</vt:lpstr>
      <vt:lpstr>CÂU NGẮN MẠCH – CHẠY U/D </vt:lpstr>
      <vt:lpstr>Slide 34</vt:lpstr>
      <vt:lpstr>Part lists điện công trình và bản vẽ</vt:lpstr>
      <vt:lpstr>List G – PT tra cứu</vt:lpstr>
      <vt:lpstr>Tra cứu thông tin về Ác Quy</vt:lpstr>
      <vt:lpstr>Slide 38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khoai</dc:creator>
  <cp:lastModifiedBy>Boss</cp:lastModifiedBy>
  <cp:revision>298</cp:revision>
  <dcterms:created xsi:type="dcterms:W3CDTF">2012-05-09T06:09:13Z</dcterms:created>
  <dcterms:modified xsi:type="dcterms:W3CDTF">2012-11-22T09:18:49Z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TC300005931033</vt:lpwstr>
  </property>
</Properties>
</file>